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256" r:id="rId2"/>
    <p:sldId id="257" r:id="rId3"/>
    <p:sldId id="258" r:id="rId4"/>
    <p:sldId id="344" r:id="rId5"/>
    <p:sldId id="260" r:id="rId6"/>
    <p:sldId id="349" r:id="rId7"/>
    <p:sldId id="345" r:id="rId8"/>
    <p:sldId id="261" r:id="rId9"/>
    <p:sldId id="262" r:id="rId10"/>
    <p:sldId id="346" r:id="rId11"/>
    <p:sldId id="263" r:id="rId12"/>
    <p:sldId id="264" r:id="rId13"/>
    <p:sldId id="265" r:id="rId14"/>
    <p:sldId id="266" r:id="rId15"/>
    <p:sldId id="351" r:id="rId16"/>
    <p:sldId id="267" r:id="rId17"/>
    <p:sldId id="350" r:id="rId18"/>
    <p:sldId id="268" r:id="rId19"/>
    <p:sldId id="347" r:id="rId20"/>
    <p:sldId id="269" r:id="rId21"/>
    <p:sldId id="270" r:id="rId22"/>
    <p:sldId id="352" r:id="rId23"/>
    <p:sldId id="271" r:id="rId24"/>
    <p:sldId id="353" r:id="rId25"/>
    <p:sldId id="272" r:id="rId26"/>
    <p:sldId id="348" r:id="rId27"/>
    <p:sldId id="273" r:id="rId28"/>
    <p:sldId id="274" r:id="rId29"/>
    <p:sldId id="275" r:id="rId30"/>
    <p:sldId id="276" r:id="rId31"/>
    <p:sldId id="354" r:id="rId32"/>
    <p:sldId id="277" r:id="rId33"/>
    <p:sldId id="278" r:id="rId34"/>
    <p:sldId id="279" r:id="rId35"/>
    <p:sldId id="281" r:id="rId36"/>
    <p:sldId id="282" r:id="rId37"/>
    <p:sldId id="280" r:id="rId38"/>
    <p:sldId id="283" r:id="rId39"/>
    <p:sldId id="284" r:id="rId40"/>
    <p:sldId id="285" r:id="rId41"/>
    <p:sldId id="286" r:id="rId42"/>
    <p:sldId id="287" r:id="rId43"/>
    <p:sldId id="288" r:id="rId44"/>
    <p:sldId id="289" r:id="rId45"/>
    <p:sldId id="290" r:id="rId46"/>
    <p:sldId id="291" r:id="rId47"/>
    <p:sldId id="292" r:id="rId48"/>
    <p:sldId id="356" r:id="rId49"/>
    <p:sldId id="294" r:id="rId50"/>
    <p:sldId id="355"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57" r:id="rId68"/>
    <p:sldId id="358" r:id="rId69"/>
    <p:sldId id="359" r:id="rId70"/>
    <p:sldId id="36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75" r:id="rId86"/>
    <p:sldId id="325" r:id="rId87"/>
    <p:sldId id="326" r:id="rId88"/>
    <p:sldId id="327" r:id="rId89"/>
    <p:sldId id="328" r:id="rId90"/>
    <p:sldId id="329" r:id="rId91"/>
    <p:sldId id="330" r:id="rId92"/>
    <p:sldId id="331" r:id="rId93"/>
    <p:sldId id="332" r:id="rId94"/>
    <p:sldId id="333" r:id="rId95"/>
    <p:sldId id="334" r:id="rId96"/>
    <p:sldId id="336" r:id="rId97"/>
    <p:sldId id="399" r:id="rId98"/>
    <p:sldId id="400" r:id="rId99"/>
    <p:sldId id="376" r:id="rId100"/>
    <p:sldId id="337" r:id="rId101"/>
    <p:sldId id="338" r:id="rId102"/>
    <p:sldId id="339" r:id="rId103"/>
    <p:sldId id="340" r:id="rId104"/>
    <p:sldId id="341" r:id="rId105"/>
    <p:sldId id="342" r:id="rId106"/>
    <p:sldId id="343" r:id="rId107"/>
    <p:sldId id="259" r:id="rId108"/>
    <p:sldId id="361" r:id="rId109"/>
    <p:sldId id="362" r:id="rId110"/>
    <p:sldId id="377" r:id="rId111"/>
    <p:sldId id="378" r:id="rId112"/>
    <p:sldId id="379" r:id="rId113"/>
    <p:sldId id="363" r:id="rId114"/>
    <p:sldId id="364" r:id="rId115"/>
    <p:sldId id="365" r:id="rId116"/>
    <p:sldId id="366" r:id="rId117"/>
    <p:sldId id="367" r:id="rId118"/>
    <p:sldId id="368" r:id="rId119"/>
    <p:sldId id="369" r:id="rId120"/>
    <p:sldId id="373" r:id="rId121"/>
    <p:sldId id="401" r:id="rId122"/>
    <p:sldId id="403" r:id="rId123"/>
    <p:sldId id="404" r:id="rId124"/>
    <p:sldId id="402" r:id="rId125"/>
    <p:sldId id="370" r:id="rId126"/>
    <p:sldId id="371" r:id="rId127"/>
    <p:sldId id="372" r:id="rId128"/>
    <p:sldId id="374" r:id="rId129"/>
    <p:sldId id="405"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37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55D52-71AC-4F02-ADBF-46FEE8BBFA91}" type="datetimeFigureOut">
              <a:rPr lang="en-IN" smtClean="0"/>
              <a:t>30-12-2023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9D2E9-D3AB-41EB-8385-4094998D0903}" type="slidenum">
              <a:rPr lang="en-IN" smtClean="0"/>
              <a:t>‹#›</a:t>
            </a:fld>
            <a:endParaRPr lang="en-IN"/>
          </a:p>
        </p:txBody>
      </p:sp>
    </p:spTree>
    <p:extLst>
      <p:ext uri="{BB962C8B-B14F-4D97-AF65-F5344CB8AC3E}">
        <p14:creationId xmlns:p14="http://schemas.microsoft.com/office/powerpoint/2010/main" val="295208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BF9D2E9-D3AB-41EB-8385-4094998D0903}" type="slidenum">
              <a:rPr lang="en-IN" smtClean="0"/>
              <a:t>2</a:t>
            </a:fld>
            <a:endParaRPr lang="en-IN"/>
          </a:p>
        </p:txBody>
      </p:sp>
    </p:spTree>
    <p:extLst>
      <p:ext uri="{BB962C8B-B14F-4D97-AF65-F5344CB8AC3E}">
        <p14:creationId xmlns:p14="http://schemas.microsoft.com/office/powerpoint/2010/main" val="2931557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83E741-460C-23FC-0951-ABECB553F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DB8BD3FB-D41F-946D-53EE-47AD592AB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0D47E8F8-CB7B-AF1F-8648-8421DB3C3238}"/>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5" name="Footer Placeholder 4">
            <a:extLst>
              <a:ext uri="{FF2B5EF4-FFF2-40B4-BE49-F238E27FC236}">
                <a16:creationId xmlns="" xmlns:a16="http://schemas.microsoft.com/office/drawing/2014/main" id="{92D27D97-F197-362D-3EDB-32BEE46860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956EB32-E22A-0579-2B20-5CCACA83E9AC}"/>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280111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E1837B-0372-1D63-32F3-5AB43996CEB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B48D927C-B459-6890-2070-74F5F10BEC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A6308D8-570D-9268-6470-62308E80C446}"/>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5" name="Footer Placeholder 4">
            <a:extLst>
              <a:ext uri="{FF2B5EF4-FFF2-40B4-BE49-F238E27FC236}">
                <a16:creationId xmlns="" xmlns:a16="http://schemas.microsoft.com/office/drawing/2014/main" id="{7D40EE01-2950-5D28-335B-5D7273CD41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7A103070-14EA-EC80-B351-D5D86F94797E}"/>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86701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1E5FB8B-25BE-914D-D1F5-4307694A15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33D268F-A34E-8032-9CBA-78545AE320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9DB774C-FF19-D293-9B72-1CD2779EE6E6}"/>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5" name="Footer Placeholder 4">
            <a:extLst>
              <a:ext uri="{FF2B5EF4-FFF2-40B4-BE49-F238E27FC236}">
                <a16:creationId xmlns="" xmlns:a16="http://schemas.microsoft.com/office/drawing/2014/main" id="{6C6E9035-C89B-81A3-0CC1-5627D1009D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5710483E-D930-BDE2-545E-CBCF4D11827C}"/>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162459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1B35D7-9D7E-8221-2ECD-3B326970D4E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0AA6ACB8-DE59-0FF3-227D-443839796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9E31CDB-515B-8C7D-FAC3-BC3598E1C5F4}"/>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5" name="Footer Placeholder 4">
            <a:extLst>
              <a:ext uri="{FF2B5EF4-FFF2-40B4-BE49-F238E27FC236}">
                <a16:creationId xmlns="" xmlns:a16="http://schemas.microsoft.com/office/drawing/2014/main" id="{1EBBB39F-6E25-3096-EC97-BED92765E7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D46A043-EDBA-9A0F-7AA0-4223502DBF74}"/>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332336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2205C2-4B06-8106-20BA-075F828AD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8CAB3EDE-6578-2493-BFF5-3D7128D19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751BC9D-5E86-B6B5-5EE9-AAC53E81CDC6}"/>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5" name="Footer Placeholder 4">
            <a:extLst>
              <a:ext uri="{FF2B5EF4-FFF2-40B4-BE49-F238E27FC236}">
                <a16:creationId xmlns="" xmlns:a16="http://schemas.microsoft.com/office/drawing/2014/main" id="{57615F5E-2CCA-DC00-1B69-08CC6A6D7DA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7ED3DD4B-A710-1D78-6ABA-C4004F67E3E4}"/>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182475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1405B-E667-499B-A253-B12187CC869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0EF1BE3B-A1EF-AE17-DDF5-91A5129F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658AE671-9683-4D78-EA42-3C38650B4E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51AC297-1543-F787-DBB2-901F63E97E35}"/>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6" name="Footer Placeholder 5">
            <a:extLst>
              <a:ext uri="{FF2B5EF4-FFF2-40B4-BE49-F238E27FC236}">
                <a16:creationId xmlns="" xmlns:a16="http://schemas.microsoft.com/office/drawing/2014/main" id="{20FD3365-2732-CA2A-9422-21435B1702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044CCC69-D326-2D9B-A053-F0A0FCCF8758}"/>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393539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ECC0B-7571-A474-7289-F1008DED340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35D38341-85DC-D222-33ED-505D247E7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45FB36D-F97F-651E-C715-F2AD302783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2D0BFD51-09B0-B9E0-C78A-FD10230E4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40A9D3D-3238-FF9A-3BB0-004D0CBE1C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47D93D7E-39C8-C9F6-4E1C-BED0AD9F575B}"/>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8" name="Footer Placeholder 7">
            <a:extLst>
              <a:ext uri="{FF2B5EF4-FFF2-40B4-BE49-F238E27FC236}">
                <a16:creationId xmlns="" xmlns:a16="http://schemas.microsoft.com/office/drawing/2014/main" id="{17D45D9F-F127-C72A-A84B-26A761121A2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C0C41558-4C85-2456-F6B2-A34B996B4AAD}"/>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345539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CDCEB-5B69-2AC4-F92D-BD323AC8F8C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736F3D2C-E878-8D12-CB55-9F0E636BDA16}"/>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4" name="Footer Placeholder 3">
            <a:extLst>
              <a:ext uri="{FF2B5EF4-FFF2-40B4-BE49-F238E27FC236}">
                <a16:creationId xmlns="" xmlns:a16="http://schemas.microsoft.com/office/drawing/2014/main" id="{A4D9AAA3-6F68-29D2-E2FF-1D841B652D2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433046A1-DC0E-1F2A-EE96-223224F769DC}"/>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211328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3386B83-89E4-A8C3-F9C0-ACE742925E27}"/>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3" name="Footer Placeholder 2">
            <a:extLst>
              <a:ext uri="{FF2B5EF4-FFF2-40B4-BE49-F238E27FC236}">
                <a16:creationId xmlns="" xmlns:a16="http://schemas.microsoft.com/office/drawing/2014/main" id="{C4A175F1-DAA4-FC23-2BCE-04E8652DDDB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325B091C-AD77-4E74-FE9A-3CC12B5A69B9}"/>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201407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837680-06A5-FD1D-7ACF-3B7CA18D69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3E72701-2594-A506-D858-E7BE9C3F3C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29DB8110-EC8E-ADCD-8769-FE75CBAAB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A05948F-6F2B-1B83-75C4-C9A07B62CA81}"/>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6" name="Footer Placeholder 5">
            <a:extLst>
              <a:ext uri="{FF2B5EF4-FFF2-40B4-BE49-F238E27FC236}">
                <a16:creationId xmlns="" xmlns:a16="http://schemas.microsoft.com/office/drawing/2014/main" id="{8F94FEAE-06BD-73B7-F763-B228B3C436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73F2BB7A-AC4E-5790-F33F-EEF3B9AD2F64}"/>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308159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AF9D2-67FC-36E1-DF26-A9A750290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6047B66B-D53E-8C61-82B2-74C5503F0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C7BEF526-0A06-20FB-33B4-580A33965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8C5A026-D3FD-4403-CF71-D2937A288154}"/>
              </a:ext>
            </a:extLst>
          </p:cNvPr>
          <p:cNvSpPr>
            <a:spLocks noGrp="1"/>
          </p:cNvSpPr>
          <p:nvPr>
            <p:ph type="dt" sz="half" idx="10"/>
          </p:nvPr>
        </p:nvSpPr>
        <p:spPr/>
        <p:txBody>
          <a:bodyPr/>
          <a:lstStyle/>
          <a:p>
            <a:fld id="{95A1F420-2D54-4B96-B622-86578EBE5474}" type="datetimeFigureOut">
              <a:rPr lang="en-IN" smtClean="0"/>
              <a:t>30-12-2023</a:t>
            </a:fld>
            <a:endParaRPr lang="en-IN"/>
          </a:p>
        </p:txBody>
      </p:sp>
      <p:sp>
        <p:nvSpPr>
          <p:cNvPr id="6" name="Footer Placeholder 5">
            <a:extLst>
              <a:ext uri="{FF2B5EF4-FFF2-40B4-BE49-F238E27FC236}">
                <a16:creationId xmlns="" xmlns:a16="http://schemas.microsoft.com/office/drawing/2014/main" id="{5966E365-3615-6EB9-D067-469FD19036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D47C2B78-22FD-6FA4-4011-B6D0CA476FAC}"/>
              </a:ext>
            </a:extLst>
          </p:cNvPr>
          <p:cNvSpPr>
            <a:spLocks noGrp="1"/>
          </p:cNvSpPr>
          <p:nvPr>
            <p:ph type="sldNum" sz="quarter" idx="12"/>
          </p:nvPr>
        </p:nvSpPr>
        <p:spPr/>
        <p:txBody>
          <a:bodyPr/>
          <a:lstStyle/>
          <a:p>
            <a:fld id="{934341E7-F17D-48C3-B57C-E038D0DCB287}" type="slidenum">
              <a:rPr lang="en-IN" smtClean="0"/>
              <a:t>‹#›</a:t>
            </a:fld>
            <a:endParaRPr lang="en-IN"/>
          </a:p>
        </p:txBody>
      </p:sp>
    </p:spTree>
    <p:extLst>
      <p:ext uri="{BB962C8B-B14F-4D97-AF65-F5344CB8AC3E}">
        <p14:creationId xmlns:p14="http://schemas.microsoft.com/office/powerpoint/2010/main" val="294273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BE6BB59-991C-F48E-940B-301A106670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E57CDEDE-D23C-43C5-6A96-9143BB4DE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2346BAE-D668-3C7E-041C-895E93E4E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1F420-2D54-4B96-B622-86578EBE5474}" type="datetimeFigureOut">
              <a:rPr lang="en-IN" smtClean="0"/>
              <a:t>30-12-2023</a:t>
            </a:fld>
            <a:endParaRPr lang="en-IN"/>
          </a:p>
        </p:txBody>
      </p:sp>
      <p:sp>
        <p:nvSpPr>
          <p:cNvPr id="5" name="Footer Placeholder 4">
            <a:extLst>
              <a:ext uri="{FF2B5EF4-FFF2-40B4-BE49-F238E27FC236}">
                <a16:creationId xmlns="" xmlns:a16="http://schemas.microsoft.com/office/drawing/2014/main" id="{45681481-CAD0-5221-AF22-F4811546A1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1F7AE4C8-4B68-A75F-8C00-D52397A68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341E7-F17D-48C3-B57C-E038D0DCB287}" type="slidenum">
              <a:rPr lang="en-IN" smtClean="0"/>
              <a:t>‹#›</a:t>
            </a:fld>
            <a:endParaRPr lang="en-IN"/>
          </a:p>
        </p:txBody>
      </p:sp>
    </p:spTree>
    <p:extLst>
      <p:ext uri="{BB962C8B-B14F-4D97-AF65-F5344CB8AC3E}">
        <p14:creationId xmlns:p14="http://schemas.microsoft.com/office/powerpoint/2010/main" val="362747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hyperlink" Target="https://www.geeksforgeeks.org/exploring-correlation-in-python/" TargetMode="External"/></Relationships>
</file>

<file path=ppt/slides/_rels/slide1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1C39A1-ECD7-7E0C-FBEC-9018D68BE1EC}"/>
              </a:ext>
            </a:extLst>
          </p:cNvPr>
          <p:cNvSpPr>
            <a:spLocks noGrp="1"/>
          </p:cNvSpPr>
          <p:nvPr>
            <p:ph type="ctrTitle"/>
          </p:nvPr>
        </p:nvSpPr>
        <p:spPr/>
        <p:txBody>
          <a:bodyPr>
            <a:normAutofit fontScale="90000"/>
          </a:bodyPr>
          <a:lstStyle/>
          <a:p>
            <a:r>
              <a:rPr lang="en-IN" sz="6700" b="1" dirty="0"/>
              <a:t>Module – 2 </a:t>
            </a:r>
            <a:r>
              <a:rPr lang="en-IN" b="1" dirty="0"/>
              <a:t/>
            </a:r>
            <a:br>
              <a:rPr lang="en-IN" b="1" dirty="0"/>
            </a:br>
            <a:r>
              <a:rPr lang="en-IN" b="1" dirty="0"/>
              <a:t/>
            </a:r>
            <a:br>
              <a:rPr lang="en-IN" b="1" dirty="0"/>
            </a:br>
            <a:r>
              <a:rPr lang="en-IN" b="1" dirty="0"/>
              <a:t>CHAPTER 2 </a:t>
            </a:r>
          </a:p>
        </p:txBody>
      </p:sp>
      <p:sp>
        <p:nvSpPr>
          <p:cNvPr id="3" name="Subtitle 2">
            <a:extLst>
              <a:ext uri="{FF2B5EF4-FFF2-40B4-BE49-F238E27FC236}">
                <a16:creationId xmlns="" xmlns:a16="http://schemas.microsoft.com/office/drawing/2014/main" id="{6DE80985-EC05-EE2B-BF27-23420FEF50A5}"/>
              </a:ext>
            </a:extLst>
          </p:cNvPr>
          <p:cNvSpPr>
            <a:spLocks noGrp="1"/>
          </p:cNvSpPr>
          <p:nvPr>
            <p:ph type="subTitle" idx="1"/>
          </p:nvPr>
        </p:nvSpPr>
        <p:spPr/>
        <p:txBody>
          <a:bodyPr/>
          <a:lstStyle/>
          <a:p>
            <a:r>
              <a:rPr lang="en-IN" sz="6000" b="1" dirty="0">
                <a:latin typeface="+mj-lt"/>
                <a:ea typeface="+mj-ea"/>
                <a:cs typeface="+mj-cs"/>
              </a:rPr>
              <a:t>Understanding Data</a:t>
            </a:r>
          </a:p>
        </p:txBody>
      </p:sp>
    </p:spTree>
    <p:extLst>
      <p:ext uri="{BB962C8B-B14F-4D97-AF65-F5344CB8AC3E}">
        <p14:creationId xmlns:p14="http://schemas.microsoft.com/office/powerpoint/2010/main" val="252054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483731-90E1-6941-A8C7-14E42B00D5D7}"/>
              </a:ext>
            </a:extLst>
          </p:cNvPr>
          <p:cNvSpPr>
            <a:spLocks noGrp="1"/>
          </p:cNvSpPr>
          <p:nvPr>
            <p:ph idx="1"/>
          </p:nvPr>
        </p:nvSpPr>
        <p:spPr>
          <a:xfrm>
            <a:off x="746760" y="568960"/>
            <a:ext cx="10515600" cy="5902959"/>
          </a:xfrm>
        </p:spPr>
        <p:txBody>
          <a:bodyPr>
            <a:normAutofit fontScale="92500" lnSpcReduction="10000"/>
          </a:bodyPr>
          <a:lstStyle/>
          <a:p>
            <a:pPr marL="0" indent="0" algn="just">
              <a:buNone/>
            </a:pPr>
            <a:r>
              <a:rPr lang="en-US" b="1" u="sng" dirty="0">
                <a:solidFill>
                  <a:schemeClr val="accent5">
                    <a:lumMod val="75000"/>
                  </a:schemeClr>
                </a:solidFill>
              </a:rPr>
              <a:t>5. Validity :</a:t>
            </a:r>
          </a:p>
          <a:p>
            <a:pPr algn="just"/>
            <a:r>
              <a:rPr lang="en-US" dirty="0"/>
              <a:t> Validity is the accuracy of the data for taking decisions or for any other goals that are needed by the given problem.  </a:t>
            </a:r>
          </a:p>
          <a:p>
            <a:pPr marL="0" indent="0" algn="just">
              <a:buNone/>
            </a:pPr>
            <a:endParaRPr lang="en-US" dirty="0"/>
          </a:p>
          <a:p>
            <a:pPr marL="0" indent="0" algn="just">
              <a:buNone/>
            </a:pPr>
            <a:r>
              <a:rPr lang="en-US" b="1" u="sng" dirty="0">
                <a:solidFill>
                  <a:schemeClr val="accent5">
                    <a:lumMod val="75000"/>
                  </a:schemeClr>
                </a:solidFill>
              </a:rPr>
              <a:t>6. Value :</a:t>
            </a:r>
          </a:p>
          <a:p>
            <a:pPr algn="just"/>
            <a:r>
              <a:rPr lang="en-US" dirty="0"/>
              <a:t>Value is the characteristic of big data that indicates the value of the information that is extracted from the data and its influence on the decisions that are taken based on it. </a:t>
            </a:r>
          </a:p>
          <a:p>
            <a:endParaRPr lang="en-IN" dirty="0"/>
          </a:p>
          <a:p>
            <a:endParaRPr lang="en-IN" dirty="0"/>
          </a:p>
          <a:p>
            <a:endParaRPr lang="en-IN" dirty="0"/>
          </a:p>
          <a:p>
            <a:pPr marL="0" indent="0" algn="just">
              <a:buNone/>
            </a:pPr>
            <a:endParaRPr lang="en-IN" sz="1800" dirty="0"/>
          </a:p>
          <a:p>
            <a:pPr algn="just"/>
            <a:r>
              <a:rPr lang="en-US" sz="1800" b="0" i="0" u="sng" dirty="0">
                <a:solidFill>
                  <a:schemeClr val="accent5">
                    <a:lumMod val="75000"/>
                  </a:schemeClr>
                </a:solidFill>
                <a:effectLst/>
                <a:latin typeface="Google Sans"/>
              </a:rPr>
              <a:t>Data validity</a:t>
            </a:r>
            <a:r>
              <a:rPr lang="en-US" sz="1800" b="0" i="0" dirty="0">
                <a:solidFill>
                  <a:srgbClr val="202124"/>
                </a:solidFill>
                <a:effectLst/>
                <a:latin typeface="Google Sans"/>
              </a:rPr>
              <a:t> refers to </a:t>
            </a:r>
            <a:r>
              <a:rPr lang="en-US" sz="1800" b="0" i="0" dirty="0">
                <a:solidFill>
                  <a:srgbClr val="040C28"/>
                </a:solidFill>
                <a:effectLst/>
                <a:latin typeface="Google Sans"/>
              </a:rPr>
              <a:t>the degree to which business rules or definitions are accurately represented</a:t>
            </a:r>
          </a:p>
          <a:p>
            <a:pPr algn="just"/>
            <a:r>
              <a:rPr lang="en-US" sz="1800" u="sng" dirty="0">
                <a:solidFill>
                  <a:schemeClr val="accent5">
                    <a:lumMod val="75000"/>
                  </a:schemeClr>
                </a:solidFill>
                <a:latin typeface="Google Sans"/>
              </a:rPr>
              <a:t>Value of data</a:t>
            </a:r>
            <a:r>
              <a:rPr lang="en-US" sz="1800" dirty="0">
                <a:solidFill>
                  <a:schemeClr val="accent5">
                    <a:lumMod val="75000"/>
                  </a:schemeClr>
                </a:solidFill>
                <a:latin typeface="Google Sans"/>
              </a:rPr>
              <a:t> </a:t>
            </a:r>
            <a:r>
              <a:rPr lang="en-US" sz="1800" dirty="0">
                <a:solidFill>
                  <a:srgbClr val="202124"/>
                </a:solidFill>
                <a:latin typeface="Google Sans"/>
              </a:rPr>
              <a:t>refers to the benefits and advantages that organizations can derive from their data assets, such as innovations, services, security measures, improved decision-making, better customer experiences</a:t>
            </a:r>
            <a:endParaRPr lang="en-IN" sz="1800" dirty="0">
              <a:solidFill>
                <a:srgbClr val="202124"/>
              </a:solidFill>
              <a:latin typeface="Google Sans"/>
            </a:endParaRPr>
          </a:p>
        </p:txBody>
      </p:sp>
    </p:spTree>
    <p:extLst>
      <p:ext uri="{BB962C8B-B14F-4D97-AF65-F5344CB8AC3E}">
        <p14:creationId xmlns:p14="http://schemas.microsoft.com/office/powerpoint/2010/main" val="3575517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p:txBody>
          <a:bodyPr>
            <a:normAutofit fontScale="90000"/>
          </a:bodyPr>
          <a:lstStyle/>
          <a:p>
            <a:r>
              <a:rPr lang="en-US" dirty="0"/>
              <a:t/>
            </a:r>
            <a:br>
              <a:rPr lang="en-US" dirty="0"/>
            </a:br>
            <a:r>
              <a:rPr lang="en-US" dirty="0"/>
              <a:t>2.5.4 Shape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95960" y="1439545"/>
            <a:ext cx="10515600" cy="4351338"/>
          </a:xfrm>
        </p:spPr>
        <p:txBody>
          <a:bodyPr/>
          <a:lstStyle/>
          <a:p>
            <a:r>
              <a:rPr lang="en-US" dirty="0"/>
              <a:t>Skewness and Kurtosis (called moments) indicate the symmetry/asymmetry and peak location of  the dataset.  </a:t>
            </a:r>
          </a:p>
          <a:p>
            <a:pPr marL="0" indent="0">
              <a:buNone/>
            </a:pPr>
            <a:r>
              <a:rPr lang="en-US" dirty="0"/>
              <a:t>Skewness  </a:t>
            </a:r>
          </a:p>
          <a:p>
            <a:r>
              <a:rPr lang="en-US" dirty="0"/>
              <a:t>The measures of direction and degree of symmetry are called measures of third order. </a:t>
            </a:r>
          </a:p>
          <a:p>
            <a:r>
              <a:rPr lang="en-US" dirty="0"/>
              <a:t>Ideally,  skewness should be zero as in ideal normal distribution. </a:t>
            </a:r>
          </a:p>
          <a:p>
            <a:r>
              <a:rPr lang="en-US" dirty="0"/>
              <a:t>More often, the given dataset may not  have perfect symmetry</a:t>
            </a:r>
          </a:p>
          <a:p>
            <a:pPr marL="0" indent="0">
              <a:buNone/>
            </a:pPr>
            <a:endParaRPr lang="en-US" dirty="0"/>
          </a:p>
        </p:txBody>
      </p:sp>
    </p:spTree>
    <p:extLst>
      <p:ext uri="{BB962C8B-B14F-4D97-AF65-F5344CB8AC3E}">
        <p14:creationId xmlns:p14="http://schemas.microsoft.com/office/powerpoint/2010/main" val="17641320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13080" y="265668"/>
            <a:ext cx="10515600" cy="4351338"/>
          </a:xfrm>
        </p:spPr>
        <p:txBody>
          <a:bodyPr/>
          <a:lstStyle/>
          <a:p>
            <a:pPr marL="0" indent="0">
              <a:buNone/>
            </a:pPr>
            <a:r>
              <a:rPr lang="en-US" dirty="0"/>
              <a:t>(a) Positive Skewed and (b) Negative Skewed Data </a:t>
            </a:r>
          </a:p>
          <a:p>
            <a:endParaRPr lang="en-US" dirty="0"/>
          </a:p>
        </p:txBody>
      </p:sp>
      <p:pic>
        <p:nvPicPr>
          <p:cNvPr id="5" name="Picture 4">
            <a:extLst>
              <a:ext uri="{FF2B5EF4-FFF2-40B4-BE49-F238E27FC236}">
                <a16:creationId xmlns="" xmlns:a16="http://schemas.microsoft.com/office/drawing/2014/main" id="{B7543065-BF4B-B2BB-4264-4BEC166C4812}"/>
              </a:ext>
            </a:extLst>
          </p:cNvPr>
          <p:cNvPicPr>
            <a:picLocks noChangeAspect="1"/>
          </p:cNvPicPr>
          <p:nvPr/>
        </p:nvPicPr>
        <p:blipFill>
          <a:blip r:embed="rId2"/>
          <a:stretch>
            <a:fillRect/>
          </a:stretch>
        </p:blipFill>
        <p:spPr>
          <a:xfrm>
            <a:off x="2468880" y="833765"/>
            <a:ext cx="6289040" cy="2094261"/>
          </a:xfrm>
          <a:prstGeom prst="rect">
            <a:avLst/>
          </a:prstGeom>
        </p:spPr>
      </p:pic>
      <p:sp>
        <p:nvSpPr>
          <p:cNvPr id="7" name="TextBox 6">
            <a:extLst>
              <a:ext uri="{FF2B5EF4-FFF2-40B4-BE49-F238E27FC236}">
                <a16:creationId xmlns="" xmlns:a16="http://schemas.microsoft.com/office/drawing/2014/main" id="{156A31D4-9115-AD79-A61D-C257B2D95603}"/>
              </a:ext>
            </a:extLst>
          </p:cNvPr>
          <p:cNvSpPr txBox="1"/>
          <p:nvPr/>
        </p:nvSpPr>
        <p:spPr>
          <a:xfrm>
            <a:off x="695960" y="2928026"/>
            <a:ext cx="10800080" cy="2954655"/>
          </a:xfrm>
          <a:prstGeom prst="rect">
            <a:avLst/>
          </a:prstGeom>
          <a:noFill/>
        </p:spPr>
        <p:txBody>
          <a:bodyPr wrap="square">
            <a:spAutoFit/>
          </a:bodyPr>
          <a:lstStyle/>
          <a:p>
            <a:r>
              <a:rPr lang="en-IN" sz="2800" dirty="0"/>
              <a:t>The dataset may also either have very high values or extremely low values. </a:t>
            </a:r>
          </a:p>
          <a:p>
            <a:r>
              <a:rPr lang="en-IN" sz="2800" dirty="0"/>
              <a:t>If the dataset has  far higher values, then it is said to be skewed to the right. </a:t>
            </a:r>
          </a:p>
          <a:p>
            <a:r>
              <a:rPr lang="en-IN" sz="2800" dirty="0"/>
              <a:t>On the other hand, if the dataset has far  more low values then it is said to be skewed towards left.</a:t>
            </a:r>
          </a:p>
          <a:p>
            <a:endParaRPr lang="en-IN" dirty="0"/>
          </a:p>
        </p:txBody>
      </p:sp>
    </p:spTree>
    <p:extLst>
      <p:ext uri="{BB962C8B-B14F-4D97-AF65-F5344CB8AC3E}">
        <p14:creationId xmlns:p14="http://schemas.microsoft.com/office/powerpoint/2010/main" val="41909422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24840" y="565784"/>
            <a:ext cx="10515600" cy="5753735"/>
          </a:xfrm>
        </p:spPr>
        <p:txBody>
          <a:bodyPr>
            <a:normAutofit/>
          </a:bodyPr>
          <a:lstStyle/>
          <a:p>
            <a:r>
              <a:rPr lang="en-US" dirty="0"/>
              <a:t>The given dataset may have an equal distribution of data.</a:t>
            </a:r>
          </a:p>
          <a:p>
            <a:r>
              <a:rPr lang="en-US" dirty="0"/>
              <a:t> The implication of this is that if the  data is skewed, then there is a greater chance of outliers in the dataset. </a:t>
            </a:r>
          </a:p>
          <a:p>
            <a:r>
              <a:rPr lang="en-US" dirty="0"/>
              <a:t>This affects the mean and  median. Hence, this may affect the performance of the data mining algorithm. </a:t>
            </a:r>
          </a:p>
          <a:p>
            <a:r>
              <a:rPr lang="en-US" dirty="0"/>
              <a:t>A perfect symmetry  means the </a:t>
            </a:r>
            <a:r>
              <a:rPr lang="en-US" dirty="0">
                <a:solidFill>
                  <a:schemeClr val="accent1"/>
                </a:solidFill>
              </a:rPr>
              <a:t>skewness is zero</a:t>
            </a:r>
            <a:r>
              <a:rPr lang="en-US" dirty="0"/>
              <a:t>. In the case of skew, the median is greater than the mean. </a:t>
            </a:r>
          </a:p>
          <a:p>
            <a:r>
              <a:rPr lang="en-US" dirty="0">
                <a:solidFill>
                  <a:schemeClr val="accent5">
                    <a:lumMod val="50000"/>
                  </a:schemeClr>
                </a:solidFill>
              </a:rPr>
              <a:t>In positive  skew, the mean is greater than the median.  </a:t>
            </a:r>
          </a:p>
          <a:p>
            <a:r>
              <a:rPr lang="en-US" dirty="0">
                <a:solidFill>
                  <a:schemeClr val="accent5">
                    <a:lumMod val="50000"/>
                  </a:schemeClr>
                </a:solidFill>
              </a:rPr>
              <a:t>Generally, for negatively skewed distribution, the median is more than the mean.  </a:t>
            </a:r>
          </a:p>
          <a:p>
            <a:pPr marL="0" indent="0">
              <a:buNone/>
            </a:pPr>
            <a:endParaRPr lang="en-US" dirty="0"/>
          </a:p>
        </p:txBody>
      </p:sp>
    </p:spTree>
    <p:extLst>
      <p:ext uri="{BB962C8B-B14F-4D97-AF65-F5344CB8AC3E}">
        <p14:creationId xmlns:p14="http://schemas.microsoft.com/office/powerpoint/2010/main" val="26782255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94360" y="677545"/>
            <a:ext cx="10515600" cy="4351338"/>
          </a:xfrm>
        </p:spPr>
        <p:txBody>
          <a:bodyPr/>
          <a:lstStyle/>
          <a:p>
            <a:r>
              <a:rPr lang="en-US" dirty="0"/>
              <a:t>The relationship between skew and the relative size of the mean and median can be summarized  by a convenient numerical skew index known as Pearson 2 skewness coefficient. </a:t>
            </a:r>
          </a:p>
          <a:p>
            <a:endParaRPr lang="en-IN" dirty="0"/>
          </a:p>
        </p:txBody>
      </p:sp>
      <p:pic>
        <p:nvPicPr>
          <p:cNvPr id="4" name="Picture 3">
            <a:extLst>
              <a:ext uri="{FF2B5EF4-FFF2-40B4-BE49-F238E27FC236}">
                <a16:creationId xmlns="" xmlns:a16="http://schemas.microsoft.com/office/drawing/2014/main" id="{22B379AA-F792-2ABD-FE6B-8B29B75709EE}"/>
              </a:ext>
            </a:extLst>
          </p:cNvPr>
          <p:cNvPicPr>
            <a:picLocks noChangeAspect="1"/>
          </p:cNvPicPr>
          <p:nvPr/>
        </p:nvPicPr>
        <p:blipFill>
          <a:blip r:embed="rId2"/>
          <a:stretch>
            <a:fillRect/>
          </a:stretch>
        </p:blipFill>
        <p:spPr>
          <a:xfrm>
            <a:off x="1082040" y="2631042"/>
            <a:ext cx="10163939" cy="2727538"/>
          </a:xfrm>
          <a:prstGeom prst="rect">
            <a:avLst/>
          </a:prstGeom>
        </p:spPr>
      </p:pic>
    </p:spTree>
    <p:extLst>
      <p:ext uri="{BB962C8B-B14F-4D97-AF65-F5344CB8AC3E}">
        <p14:creationId xmlns:p14="http://schemas.microsoft.com/office/powerpoint/2010/main" val="48070758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46760" y="511492"/>
            <a:ext cx="10515600" cy="5835015"/>
          </a:xfrm>
        </p:spPr>
        <p:txBody>
          <a:bodyPr>
            <a:normAutofit fontScale="92500" lnSpcReduction="10000"/>
          </a:bodyPr>
          <a:lstStyle/>
          <a:p>
            <a:pPr marL="0" indent="0">
              <a:buNone/>
            </a:pPr>
            <a:r>
              <a:rPr lang="en-US" dirty="0"/>
              <a:t>Kurtosis  </a:t>
            </a:r>
          </a:p>
          <a:p>
            <a:r>
              <a:rPr lang="en-US" dirty="0">
                <a:solidFill>
                  <a:schemeClr val="accent1"/>
                </a:solidFill>
              </a:rPr>
              <a:t>Kurtosis also indicates the peaks of data. If the data is high peak, then it indicates higher  kurtosis and vice versa.  </a:t>
            </a:r>
          </a:p>
          <a:p>
            <a:r>
              <a:rPr lang="en-US" dirty="0">
                <a:solidFill>
                  <a:schemeClr val="accent1"/>
                </a:solidFill>
              </a:rPr>
              <a:t>Kurtosis is the measure of whether the data is heavy tailed or light tailed relative to normal  distribution. It can be observed that normal distribution has bell-shaped curve with no long tails.  </a:t>
            </a:r>
          </a:p>
          <a:p>
            <a:r>
              <a:rPr lang="en-US" dirty="0"/>
              <a:t>Low kurtosis tends to have light tails. The implication is that there is no outlier data. Let x1, x2, …, </a:t>
            </a:r>
            <a:r>
              <a:rPr lang="en-US" dirty="0" err="1"/>
              <a:t>xN</a:t>
            </a:r>
            <a:r>
              <a:rPr lang="en-US" dirty="0"/>
              <a:t>  be a set of ‘N’ values or observations. Then, kurtosis is measured using the formula given below: </a:t>
            </a:r>
          </a:p>
          <a:p>
            <a:endParaRPr lang="en-US" dirty="0"/>
          </a:p>
          <a:p>
            <a:endParaRPr lang="en-US" dirty="0"/>
          </a:p>
          <a:p>
            <a:endParaRPr lang="en-US" dirty="0"/>
          </a:p>
          <a:p>
            <a:r>
              <a:rPr lang="en-US" dirty="0"/>
              <a:t>It can be observed that N - 1 is used instead of N in the numerator of Eq. (2.14) for  bias correction. Here, x and s are the mean and standard deviation of the univariate data,  respectively. </a:t>
            </a:r>
          </a:p>
          <a:p>
            <a:endParaRPr lang="en-US" dirty="0"/>
          </a:p>
          <a:p>
            <a:pPr marL="0" indent="0">
              <a:buNone/>
            </a:pPr>
            <a:endParaRPr lang="en-US" dirty="0"/>
          </a:p>
        </p:txBody>
      </p:sp>
      <p:pic>
        <p:nvPicPr>
          <p:cNvPr id="5" name="Picture 4">
            <a:extLst>
              <a:ext uri="{FF2B5EF4-FFF2-40B4-BE49-F238E27FC236}">
                <a16:creationId xmlns="" xmlns:a16="http://schemas.microsoft.com/office/drawing/2014/main" id="{507958B9-B5F4-E162-69BE-9C905C8E3CA0}"/>
              </a:ext>
            </a:extLst>
          </p:cNvPr>
          <p:cNvPicPr>
            <a:picLocks noChangeAspect="1"/>
          </p:cNvPicPr>
          <p:nvPr/>
        </p:nvPicPr>
        <p:blipFill>
          <a:blip r:embed="rId2"/>
          <a:stretch>
            <a:fillRect/>
          </a:stretch>
        </p:blipFill>
        <p:spPr>
          <a:xfrm>
            <a:off x="4842252" y="4031798"/>
            <a:ext cx="1932739" cy="1055119"/>
          </a:xfrm>
          <a:prstGeom prst="rect">
            <a:avLst/>
          </a:prstGeom>
        </p:spPr>
      </p:pic>
    </p:spTree>
    <p:extLst>
      <p:ext uri="{BB962C8B-B14F-4D97-AF65-F5344CB8AC3E}">
        <p14:creationId xmlns:p14="http://schemas.microsoft.com/office/powerpoint/2010/main" val="32230795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33607" y="308292"/>
            <a:ext cx="10701266" cy="6241416"/>
          </a:xfrm>
        </p:spPr>
        <p:txBody>
          <a:bodyPr>
            <a:normAutofit fontScale="92500" lnSpcReduction="20000"/>
          </a:bodyPr>
          <a:lstStyle/>
          <a:p>
            <a:r>
              <a:rPr lang="en-US" dirty="0"/>
              <a:t>Some of the other useful measures for finding the shape of the univariate dataset are mean absolute  deviation (MAD) and coefficient of variation (CV). </a:t>
            </a:r>
          </a:p>
          <a:p>
            <a:pPr marL="0" indent="0">
              <a:buNone/>
            </a:pPr>
            <a:r>
              <a:rPr lang="en-US" b="1" u="sng" dirty="0">
                <a:solidFill>
                  <a:schemeClr val="accent1"/>
                </a:solidFill>
              </a:rPr>
              <a:t>Mean Absolute Deviation (MAD)  </a:t>
            </a:r>
          </a:p>
          <a:p>
            <a:pPr marL="0" indent="0">
              <a:buNone/>
            </a:pPr>
            <a:r>
              <a:rPr lang="en-US" b="0" i="0" dirty="0">
                <a:solidFill>
                  <a:schemeClr val="accent1"/>
                </a:solidFill>
                <a:effectLst/>
                <a:latin typeface="Google Sans"/>
              </a:rPr>
              <a:t>The mean absolute deviation of a dataset is the average distance between each data point and the mean.</a:t>
            </a:r>
            <a:endParaRPr lang="en-US" dirty="0">
              <a:solidFill>
                <a:schemeClr val="accent1"/>
              </a:solidFill>
            </a:endParaRPr>
          </a:p>
          <a:p>
            <a:pPr marL="0" indent="0">
              <a:buNone/>
            </a:pPr>
            <a:endParaRPr lang="en-US" dirty="0">
              <a:solidFill>
                <a:schemeClr val="accent1"/>
              </a:solidFill>
            </a:endParaRPr>
          </a:p>
          <a:p>
            <a:r>
              <a:rPr lang="en-US" dirty="0"/>
              <a:t>MAD is another dispersion measure and is robust to outliers. Normally, the outlier point is detected  by computing the deviation from median and by dividing it by MAD. Here,</a:t>
            </a:r>
          </a:p>
          <a:p>
            <a:endParaRPr lang="en-US" dirty="0"/>
          </a:p>
          <a:p>
            <a:r>
              <a:rPr lang="en-US" dirty="0"/>
              <a:t>The sum of the absolute deviations is given as</a:t>
            </a:r>
          </a:p>
          <a:p>
            <a:r>
              <a:rPr lang="en-US" dirty="0"/>
              <a:t>Therefore, the mean absolute deviation is given as: </a:t>
            </a:r>
          </a:p>
          <a:p>
            <a:pPr marL="0" indent="0">
              <a:buNone/>
            </a:pPr>
            <a:r>
              <a:rPr lang="en-US" dirty="0">
                <a:solidFill>
                  <a:schemeClr val="accent1"/>
                </a:solidFill>
              </a:rPr>
              <a:t>Coefficient of Variation </a:t>
            </a:r>
          </a:p>
          <a:p>
            <a:r>
              <a:rPr lang="en-US" dirty="0"/>
              <a:t>(CV)  Coefficient of variation is used to compare datasets with different units. CV is the ratio of standard  deviation and mean, and %CV is the percentage of coefficient of variations. </a:t>
            </a:r>
            <a:r>
              <a:rPr lang="en-US" sz="2600" b="0" i="0" dirty="0">
                <a:solidFill>
                  <a:schemeClr val="accent1"/>
                </a:solidFill>
                <a:effectLst/>
                <a:latin typeface="arial" panose="020B0604020202020204" pitchFamily="34" charset="0"/>
              </a:rPr>
              <a:t>The coefficient of variation (CV) is defined </a:t>
            </a:r>
            <a:r>
              <a:rPr lang="en-US" sz="2600" b="1" i="0" dirty="0">
                <a:solidFill>
                  <a:schemeClr val="accent1"/>
                </a:solidFill>
                <a:effectLst/>
                <a:latin typeface="arial" panose="020B0604020202020204" pitchFamily="34" charset="0"/>
              </a:rPr>
              <a:t>as the ratio of the standard deviation to the mean</a:t>
            </a:r>
            <a:r>
              <a:rPr lang="en-US" sz="2600" b="0" i="0" dirty="0">
                <a:solidFill>
                  <a:schemeClr val="accent1"/>
                </a:solidFill>
                <a:effectLst/>
                <a:latin typeface="arial" panose="020B0604020202020204" pitchFamily="34" charset="0"/>
              </a:rPr>
              <a:t>. </a:t>
            </a:r>
            <a:endParaRPr lang="en-US" sz="2600" dirty="0">
              <a:solidFill>
                <a:schemeClr val="accent1"/>
              </a:solidFill>
            </a:endParaRPr>
          </a:p>
          <a:p>
            <a:endParaRPr lang="en-US" dirty="0"/>
          </a:p>
          <a:p>
            <a:pPr marL="0" indent="0">
              <a:buNone/>
            </a:pPr>
            <a:endParaRPr lang="en-US" dirty="0"/>
          </a:p>
        </p:txBody>
      </p:sp>
      <p:pic>
        <p:nvPicPr>
          <p:cNvPr id="7" name="Picture 6">
            <a:extLst>
              <a:ext uri="{FF2B5EF4-FFF2-40B4-BE49-F238E27FC236}">
                <a16:creationId xmlns="" xmlns:a16="http://schemas.microsoft.com/office/drawing/2014/main" id="{78244449-B2FD-4378-9034-649F45478D0E}"/>
              </a:ext>
            </a:extLst>
          </p:cNvPr>
          <p:cNvPicPr>
            <a:picLocks noChangeAspect="1"/>
          </p:cNvPicPr>
          <p:nvPr/>
        </p:nvPicPr>
        <p:blipFill>
          <a:blip r:embed="rId2"/>
          <a:stretch>
            <a:fillRect/>
          </a:stretch>
        </p:blipFill>
        <p:spPr>
          <a:xfrm>
            <a:off x="4768112" y="3584892"/>
            <a:ext cx="1216128" cy="517203"/>
          </a:xfrm>
          <a:prstGeom prst="rect">
            <a:avLst/>
          </a:prstGeom>
        </p:spPr>
      </p:pic>
      <p:pic>
        <p:nvPicPr>
          <p:cNvPr id="11" name="Picture 10">
            <a:extLst>
              <a:ext uri="{FF2B5EF4-FFF2-40B4-BE49-F238E27FC236}">
                <a16:creationId xmlns="" xmlns:a16="http://schemas.microsoft.com/office/drawing/2014/main" id="{AF9A8108-EB3D-0203-AB09-4A550165E3B2}"/>
              </a:ext>
            </a:extLst>
          </p:cNvPr>
          <p:cNvPicPr>
            <a:picLocks noChangeAspect="1"/>
          </p:cNvPicPr>
          <p:nvPr/>
        </p:nvPicPr>
        <p:blipFill>
          <a:blip r:embed="rId3"/>
          <a:stretch>
            <a:fillRect/>
          </a:stretch>
        </p:blipFill>
        <p:spPr>
          <a:xfrm>
            <a:off x="7547037" y="4015132"/>
            <a:ext cx="1395987" cy="455213"/>
          </a:xfrm>
          <a:prstGeom prst="rect">
            <a:avLst/>
          </a:prstGeom>
        </p:spPr>
      </p:pic>
      <p:pic>
        <p:nvPicPr>
          <p:cNvPr id="13" name="Picture 12">
            <a:extLst>
              <a:ext uri="{FF2B5EF4-FFF2-40B4-BE49-F238E27FC236}">
                <a16:creationId xmlns="" xmlns:a16="http://schemas.microsoft.com/office/drawing/2014/main" id="{E9559637-7581-1AD9-0A97-BD0A8FB71C03}"/>
              </a:ext>
            </a:extLst>
          </p:cNvPr>
          <p:cNvPicPr>
            <a:picLocks noChangeAspect="1"/>
          </p:cNvPicPr>
          <p:nvPr/>
        </p:nvPicPr>
        <p:blipFill>
          <a:blip r:embed="rId4"/>
          <a:stretch>
            <a:fillRect/>
          </a:stretch>
        </p:blipFill>
        <p:spPr>
          <a:xfrm>
            <a:off x="8230867" y="4470345"/>
            <a:ext cx="1087119" cy="849313"/>
          </a:xfrm>
          <a:prstGeom prst="rect">
            <a:avLst/>
          </a:prstGeom>
        </p:spPr>
      </p:pic>
    </p:spTree>
    <p:extLst>
      <p:ext uri="{BB962C8B-B14F-4D97-AF65-F5344CB8AC3E}">
        <p14:creationId xmlns:p14="http://schemas.microsoft.com/office/powerpoint/2010/main" val="162564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572729" y="650260"/>
            <a:ext cx="10515600" cy="1325563"/>
          </a:xfrm>
        </p:spPr>
        <p:txBody>
          <a:bodyPr>
            <a:normAutofit fontScale="90000"/>
          </a:bodyPr>
          <a:lstStyle/>
          <a:p>
            <a:r>
              <a:rPr lang="en-US" dirty="0"/>
              <a:t>2.5.5 Special Univariate Plots </a:t>
            </a:r>
            <a:br>
              <a:rPr lang="en-US" dirty="0"/>
            </a:br>
            <a:r>
              <a:rPr lang="en-US" dirty="0"/>
              <a:t/>
            </a:r>
            <a:br>
              <a:rPr lang="en-US" dirty="0"/>
            </a:br>
            <a:r>
              <a:rPr lang="en-US" dirty="0"/>
              <a:t> </a:t>
            </a: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43536" y="1396302"/>
            <a:ext cx="10515600" cy="4351338"/>
          </a:xfrm>
        </p:spPr>
        <p:txBody>
          <a:bodyPr/>
          <a:lstStyle/>
          <a:p>
            <a:r>
              <a:rPr lang="en-US" dirty="0"/>
              <a:t>The ideal way to check the </a:t>
            </a:r>
            <a:r>
              <a:rPr lang="en-US" dirty="0">
                <a:solidFill>
                  <a:schemeClr val="accent1"/>
                </a:solidFill>
              </a:rPr>
              <a:t>shape of the dataset is a stem and leaf plot. </a:t>
            </a:r>
          </a:p>
          <a:p>
            <a:r>
              <a:rPr lang="en-US" dirty="0"/>
              <a:t>A stem and leaf plot are a  display that help us to know the shape and distribution of the data. </a:t>
            </a:r>
          </a:p>
          <a:p>
            <a:r>
              <a:rPr lang="en-US" dirty="0"/>
              <a:t>In this method, each value is  split into a ’stem’ and a ’leaf’. The last digit is usually the leaf and digits to the left of the leaf mostly  form the stem. </a:t>
            </a:r>
          </a:p>
          <a:p>
            <a:pPr marL="0" indent="0">
              <a:buNone/>
            </a:pPr>
            <a:endParaRPr lang="en-US" dirty="0"/>
          </a:p>
        </p:txBody>
      </p:sp>
    </p:spTree>
    <p:extLst>
      <p:ext uri="{BB962C8B-B14F-4D97-AF65-F5344CB8AC3E}">
        <p14:creationId xmlns:p14="http://schemas.microsoft.com/office/powerpoint/2010/main" val="4624764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3C84558-36D2-FB86-2682-6FBA5824A6C0}"/>
              </a:ext>
            </a:extLst>
          </p:cNvPr>
          <p:cNvSpPr>
            <a:spLocks noGrp="1"/>
          </p:cNvSpPr>
          <p:nvPr>
            <p:ph idx="1"/>
          </p:nvPr>
        </p:nvSpPr>
        <p:spPr>
          <a:xfrm>
            <a:off x="695960" y="728345"/>
            <a:ext cx="10515600" cy="4351338"/>
          </a:xfrm>
        </p:spPr>
        <p:txBody>
          <a:bodyPr/>
          <a:lstStyle/>
          <a:p>
            <a:r>
              <a:rPr lang="en-US" dirty="0"/>
              <a:t>For example, marks 45 are divided into stem 4 and leaf 5 in Figure The stem and leaf plot for the English subject marks, say, {45, 60, 60, 80, 85}</a:t>
            </a:r>
          </a:p>
          <a:p>
            <a:r>
              <a:rPr lang="en-IN" dirty="0"/>
              <a:t>Stem and Leaf Plot for English Marks: </a:t>
            </a:r>
          </a:p>
          <a:p>
            <a:endParaRPr lang="en-IN" dirty="0"/>
          </a:p>
        </p:txBody>
      </p:sp>
      <p:pic>
        <p:nvPicPr>
          <p:cNvPr id="5" name="Picture 4">
            <a:extLst>
              <a:ext uri="{FF2B5EF4-FFF2-40B4-BE49-F238E27FC236}">
                <a16:creationId xmlns="" xmlns:a16="http://schemas.microsoft.com/office/drawing/2014/main" id="{D1BD7BB5-408E-0C70-F2E5-8050D848BE23}"/>
              </a:ext>
            </a:extLst>
          </p:cNvPr>
          <p:cNvPicPr>
            <a:picLocks noChangeAspect="1"/>
          </p:cNvPicPr>
          <p:nvPr/>
        </p:nvPicPr>
        <p:blipFill>
          <a:blip r:embed="rId2"/>
          <a:stretch>
            <a:fillRect/>
          </a:stretch>
        </p:blipFill>
        <p:spPr>
          <a:xfrm>
            <a:off x="7716446" y="2374350"/>
            <a:ext cx="2317104" cy="3755305"/>
          </a:xfrm>
          <a:prstGeom prst="rect">
            <a:avLst/>
          </a:prstGeom>
        </p:spPr>
      </p:pic>
    </p:spTree>
    <p:extLst>
      <p:ext uri="{BB962C8B-B14F-4D97-AF65-F5344CB8AC3E}">
        <p14:creationId xmlns:p14="http://schemas.microsoft.com/office/powerpoint/2010/main" val="19585914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EAB7CF4-B63D-3018-ABE1-68ACCC528E18}"/>
              </a:ext>
            </a:extLst>
          </p:cNvPr>
          <p:cNvSpPr>
            <a:spLocks noGrp="1"/>
          </p:cNvSpPr>
          <p:nvPr>
            <p:ph idx="1"/>
          </p:nvPr>
        </p:nvSpPr>
        <p:spPr>
          <a:xfrm>
            <a:off x="754326" y="1053032"/>
            <a:ext cx="10515600" cy="4351338"/>
          </a:xfrm>
        </p:spPr>
        <p:txBody>
          <a:bodyPr/>
          <a:lstStyle/>
          <a:p>
            <a:r>
              <a:rPr lang="en-US" dirty="0"/>
              <a:t>As discussed earlier, </a:t>
            </a:r>
            <a:r>
              <a:rPr lang="en-US" dirty="0">
                <a:solidFill>
                  <a:schemeClr val="accent1"/>
                </a:solidFill>
              </a:rPr>
              <a:t>the ideal shape of the dataset is a bell-shaped curve. </a:t>
            </a:r>
            <a:r>
              <a:rPr lang="en-US" dirty="0"/>
              <a:t>This corresponds  to normality.</a:t>
            </a:r>
          </a:p>
          <a:p>
            <a:r>
              <a:rPr lang="en-US" dirty="0"/>
              <a:t> Most of the statistical tests are designed only for normal distribution of data.  </a:t>
            </a:r>
          </a:p>
          <a:p>
            <a:r>
              <a:rPr lang="en-US" dirty="0"/>
              <a:t>A Q-Q plot can be used to assess the </a:t>
            </a:r>
            <a:r>
              <a:rPr lang="en-US" dirty="0">
                <a:solidFill>
                  <a:schemeClr val="accent1"/>
                </a:solidFill>
              </a:rPr>
              <a:t>shape of the dataset</a:t>
            </a:r>
            <a:r>
              <a:rPr lang="en-US" dirty="0"/>
              <a:t>. </a:t>
            </a:r>
          </a:p>
          <a:p>
            <a:r>
              <a:rPr lang="en-US" dirty="0"/>
              <a:t>The Q-Q plot is a </a:t>
            </a:r>
            <a:r>
              <a:rPr lang="en-US" dirty="0">
                <a:solidFill>
                  <a:schemeClr val="accent1"/>
                </a:solidFill>
              </a:rPr>
              <a:t>2D scatter plot of an  univariate data against theoretical normal distribution data or of two datasets</a:t>
            </a:r>
            <a:r>
              <a:rPr lang="en-US" dirty="0"/>
              <a:t> - the quartiles of  the first and second datasets. </a:t>
            </a:r>
          </a:p>
          <a:p>
            <a:endParaRPr lang="en-US" dirty="0"/>
          </a:p>
        </p:txBody>
      </p:sp>
    </p:spTree>
    <p:extLst>
      <p:ext uri="{BB962C8B-B14F-4D97-AF65-F5344CB8AC3E}">
        <p14:creationId xmlns:p14="http://schemas.microsoft.com/office/powerpoint/2010/main" val="34276328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90A3212-4F20-F3CB-3360-1733C4B1AA43}"/>
              </a:ext>
            </a:extLst>
          </p:cNvPr>
          <p:cNvSpPr>
            <a:spLocks noGrp="1"/>
          </p:cNvSpPr>
          <p:nvPr>
            <p:ph idx="1"/>
          </p:nvPr>
        </p:nvSpPr>
        <p:spPr>
          <a:xfrm>
            <a:off x="652485" y="527507"/>
            <a:ext cx="10515600" cy="4351338"/>
          </a:xfrm>
        </p:spPr>
        <p:txBody>
          <a:bodyPr/>
          <a:lstStyle/>
          <a:p>
            <a:r>
              <a:rPr lang="en-US" dirty="0"/>
              <a:t>The normal Q-Q plot for marks x = [13 11 2 3 4 8 9] is given below in  Figure.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pic>
        <p:nvPicPr>
          <p:cNvPr id="5" name="Picture 4">
            <a:extLst>
              <a:ext uri="{FF2B5EF4-FFF2-40B4-BE49-F238E27FC236}">
                <a16:creationId xmlns="" xmlns:a16="http://schemas.microsoft.com/office/drawing/2014/main" id="{2902FDAE-B743-8D4C-7C67-F85956B93127}"/>
              </a:ext>
            </a:extLst>
          </p:cNvPr>
          <p:cNvPicPr>
            <a:picLocks noChangeAspect="1"/>
          </p:cNvPicPr>
          <p:nvPr/>
        </p:nvPicPr>
        <p:blipFill>
          <a:blip r:embed="rId2"/>
          <a:stretch>
            <a:fillRect/>
          </a:stretch>
        </p:blipFill>
        <p:spPr>
          <a:xfrm>
            <a:off x="6994037" y="1645920"/>
            <a:ext cx="4693582" cy="3912491"/>
          </a:xfrm>
          <a:prstGeom prst="rect">
            <a:avLst/>
          </a:prstGeom>
        </p:spPr>
      </p:pic>
      <p:sp>
        <p:nvSpPr>
          <p:cNvPr id="9" name="TextBox 8">
            <a:extLst>
              <a:ext uri="{FF2B5EF4-FFF2-40B4-BE49-F238E27FC236}">
                <a16:creationId xmlns="" xmlns:a16="http://schemas.microsoft.com/office/drawing/2014/main" id="{C9EFE319-474B-25C3-4BBF-5A171E4330B5}"/>
              </a:ext>
            </a:extLst>
          </p:cNvPr>
          <p:cNvSpPr txBox="1"/>
          <p:nvPr/>
        </p:nvSpPr>
        <p:spPr>
          <a:xfrm>
            <a:off x="8356601" y="5961161"/>
            <a:ext cx="1767840" cy="369332"/>
          </a:xfrm>
          <a:prstGeom prst="rect">
            <a:avLst/>
          </a:prstGeom>
          <a:noFill/>
        </p:spPr>
        <p:txBody>
          <a:bodyPr wrap="square">
            <a:spAutoFit/>
          </a:bodyPr>
          <a:lstStyle/>
          <a:p>
            <a:r>
              <a:rPr lang="en-IN" dirty="0"/>
              <a:t>Normal Q-Q Plot </a:t>
            </a:r>
          </a:p>
        </p:txBody>
      </p:sp>
      <p:sp>
        <p:nvSpPr>
          <p:cNvPr id="11" name="TextBox 10">
            <a:extLst>
              <a:ext uri="{FF2B5EF4-FFF2-40B4-BE49-F238E27FC236}">
                <a16:creationId xmlns="" xmlns:a16="http://schemas.microsoft.com/office/drawing/2014/main" id="{060BA99C-1FD3-BBC5-E046-7C57E31CBD70}"/>
              </a:ext>
            </a:extLst>
          </p:cNvPr>
          <p:cNvSpPr txBox="1"/>
          <p:nvPr/>
        </p:nvSpPr>
        <p:spPr>
          <a:xfrm>
            <a:off x="719380" y="1545790"/>
            <a:ext cx="6096000" cy="5170646"/>
          </a:xfrm>
          <a:prstGeom prst="rect">
            <a:avLst/>
          </a:prstGeom>
          <a:noFill/>
        </p:spPr>
        <p:txBody>
          <a:bodyPr wrap="square">
            <a:spAutoFit/>
          </a:bodyPr>
          <a:lstStyle/>
          <a:p>
            <a:r>
              <a:rPr lang="en-IN" sz="2400" dirty="0"/>
              <a:t>Ideally, the points fall along the reference line (45 Degree) if the data follows normal distribution. </a:t>
            </a:r>
          </a:p>
          <a:p>
            <a:r>
              <a:rPr lang="en-IN" sz="2400" dirty="0"/>
              <a:t>If the deviation is more, then there is greater evidence that the datasets follow some different  distribution, that is, other than the normal distribution shape. </a:t>
            </a:r>
          </a:p>
          <a:p>
            <a:r>
              <a:rPr lang="en-IN" sz="2400" dirty="0"/>
              <a:t>In such a case, careful analysis of the  statistical investigations should be carried out before interpretation.  </a:t>
            </a:r>
          </a:p>
          <a:p>
            <a:r>
              <a:rPr lang="en-IN" sz="2400" dirty="0"/>
              <a:t>This skewness, kurtosis, mean absolute deviation and coefficient of variation help in assessing  the univariate data. </a:t>
            </a:r>
          </a:p>
          <a:p>
            <a:endParaRPr lang="en-IN" dirty="0"/>
          </a:p>
        </p:txBody>
      </p:sp>
    </p:spTree>
    <p:extLst>
      <p:ext uri="{BB962C8B-B14F-4D97-AF65-F5344CB8AC3E}">
        <p14:creationId xmlns:p14="http://schemas.microsoft.com/office/powerpoint/2010/main" val="149483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95960" y="555624"/>
            <a:ext cx="10515600" cy="5509895"/>
          </a:xfrm>
        </p:spPr>
        <p:txBody>
          <a:bodyPr>
            <a:normAutofit/>
          </a:bodyPr>
          <a:lstStyle/>
          <a:p>
            <a:pPr algn="just"/>
            <a:r>
              <a:rPr lang="en-US" dirty="0"/>
              <a:t>The data quality of the numeric  attributes is determined by factors like </a:t>
            </a:r>
            <a:r>
              <a:rPr lang="en-US" dirty="0">
                <a:solidFill>
                  <a:srgbClr val="0070C0"/>
                </a:solidFill>
              </a:rPr>
              <a:t>precision, bias, and accuracy</a:t>
            </a:r>
            <a:r>
              <a:rPr lang="en-US" dirty="0"/>
              <a:t>. </a:t>
            </a:r>
          </a:p>
          <a:p>
            <a:pPr algn="just"/>
            <a:r>
              <a:rPr lang="en-US" dirty="0"/>
              <a:t>Precision is defined as the  </a:t>
            </a:r>
            <a:r>
              <a:rPr lang="en-US" dirty="0">
                <a:solidFill>
                  <a:srgbClr val="0070C0"/>
                </a:solidFill>
              </a:rPr>
              <a:t>closeness of repeated measurements.</a:t>
            </a:r>
          </a:p>
          <a:p>
            <a:pPr algn="just"/>
            <a:r>
              <a:rPr lang="en-US" dirty="0"/>
              <a:t> Often, standard deviation is used to measure the precision. </a:t>
            </a:r>
          </a:p>
          <a:p>
            <a:pPr algn="just"/>
            <a:r>
              <a:rPr lang="en-US" dirty="0"/>
              <a:t> Bias is a systematic result due to erroneous assumptions of the algorithms or procedures. </a:t>
            </a:r>
          </a:p>
          <a:p>
            <a:pPr algn="just"/>
            <a:r>
              <a:rPr lang="en-US" dirty="0"/>
              <a:t>Accuracy  is the degree of measurement of errors that refers to the </a:t>
            </a:r>
            <a:r>
              <a:rPr lang="en-US" dirty="0">
                <a:solidFill>
                  <a:srgbClr val="0070C0"/>
                </a:solidFill>
              </a:rPr>
              <a:t>closeness of measurements to the true  value of the quantity</a:t>
            </a:r>
            <a:r>
              <a:rPr lang="en-US" dirty="0"/>
              <a:t>. </a:t>
            </a:r>
          </a:p>
          <a:p>
            <a:pPr algn="just"/>
            <a:r>
              <a:rPr lang="en-US" dirty="0"/>
              <a:t>Normally, the significant digits used to store and manipulate indicate the  accuracy of the measurement. </a:t>
            </a:r>
          </a:p>
          <a:p>
            <a:endParaRPr lang="en-US" dirty="0"/>
          </a:p>
        </p:txBody>
      </p:sp>
      <p:sp>
        <p:nvSpPr>
          <p:cNvPr id="4" name="TextBox 3">
            <a:extLst>
              <a:ext uri="{FF2B5EF4-FFF2-40B4-BE49-F238E27FC236}">
                <a16:creationId xmlns="" xmlns:a16="http://schemas.microsoft.com/office/drawing/2014/main" id="{8CE220A3-6E3D-EFF4-176E-D3C594D9E844}"/>
              </a:ext>
            </a:extLst>
          </p:cNvPr>
          <p:cNvSpPr txBox="1"/>
          <p:nvPr/>
        </p:nvSpPr>
        <p:spPr>
          <a:xfrm>
            <a:off x="589280" y="5603854"/>
            <a:ext cx="11165840" cy="923330"/>
          </a:xfrm>
          <a:prstGeom prst="rect">
            <a:avLst/>
          </a:prstGeom>
          <a:noFill/>
        </p:spPr>
        <p:txBody>
          <a:bodyPr wrap="square">
            <a:spAutoFit/>
          </a:bodyPr>
          <a:lstStyle/>
          <a:p>
            <a:pPr algn="just"/>
            <a:r>
              <a:rPr lang="en-US" b="0" i="0" dirty="0">
                <a:solidFill>
                  <a:srgbClr val="202124"/>
                </a:solidFill>
                <a:effectLst/>
                <a:latin typeface="Google Sans"/>
              </a:rPr>
              <a:t>Precision refers to </a:t>
            </a:r>
            <a:r>
              <a:rPr lang="en-US" b="0" i="0" dirty="0">
                <a:solidFill>
                  <a:srgbClr val="040C28"/>
                </a:solidFill>
                <a:effectLst/>
                <a:latin typeface="Google Sans"/>
              </a:rPr>
              <a:t>the </a:t>
            </a:r>
            <a:r>
              <a:rPr lang="en-US" b="0" i="0" dirty="0">
                <a:solidFill>
                  <a:schemeClr val="accent5">
                    <a:lumMod val="75000"/>
                  </a:schemeClr>
                </a:solidFill>
                <a:effectLst/>
                <a:latin typeface="Google Sans"/>
              </a:rPr>
              <a:t>closeness of two or more measurements to each other</a:t>
            </a:r>
            <a:r>
              <a:rPr lang="en-US" b="0" i="0" dirty="0">
                <a:solidFill>
                  <a:srgbClr val="202124"/>
                </a:solidFill>
                <a:effectLst/>
                <a:latin typeface="Google Sans"/>
              </a:rPr>
              <a:t>. Using the example above, if you weigh a given substance five times, and get 1.2 kg each time, then your measurement is very precise. Precision is independent of accuracy. You can be very precise but inaccurate</a:t>
            </a:r>
            <a:endParaRPr lang="en-IN" dirty="0"/>
          </a:p>
        </p:txBody>
      </p:sp>
    </p:spTree>
    <p:extLst>
      <p:ext uri="{BB962C8B-B14F-4D97-AF65-F5344CB8AC3E}">
        <p14:creationId xmlns:p14="http://schemas.microsoft.com/office/powerpoint/2010/main" val="20869360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C913D7-059C-D1CF-CA38-49DDBACD73D1}"/>
              </a:ext>
            </a:extLst>
          </p:cNvPr>
          <p:cNvSpPr>
            <a:spLocks noGrp="1"/>
          </p:cNvSpPr>
          <p:nvPr>
            <p:ph type="title"/>
          </p:nvPr>
        </p:nvSpPr>
        <p:spPr>
          <a:xfrm>
            <a:off x="216257" y="347985"/>
            <a:ext cx="10515600" cy="607641"/>
          </a:xfrm>
        </p:spPr>
        <p:txBody>
          <a:bodyPr>
            <a:normAutofit/>
          </a:bodyPr>
          <a:lstStyle/>
          <a:p>
            <a:r>
              <a:rPr lang="en-IN" sz="2400" dirty="0"/>
              <a:t>For Understanding</a:t>
            </a:r>
          </a:p>
        </p:txBody>
      </p:sp>
      <p:pic>
        <p:nvPicPr>
          <p:cNvPr id="7" name="Picture 6">
            <a:extLst>
              <a:ext uri="{FF2B5EF4-FFF2-40B4-BE49-F238E27FC236}">
                <a16:creationId xmlns="" xmlns:a16="http://schemas.microsoft.com/office/drawing/2014/main" id="{9A2F2CD1-7FBE-704A-4526-33AB6769BF91}"/>
              </a:ext>
            </a:extLst>
          </p:cNvPr>
          <p:cNvPicPr>
            <a:picLocks noChangeAspect="1"/>
          </p:cNvPicPr>
          <p:nvPr/>
        </p:nvPicPr>
        <p:blipFill>
          <a:blip r:embed="rId2"/>
          <a:stretch>
            <a:fillRect/>
          </a:stretch>
        </p:blipFill>
        <p:spPr>
          <a:xfrm>
            <a:off x="1211721" y="1060315"/>
            <a:ext cx="8524671" cy="5308810"/>
          </a:xfrm>
          <a:prstGeom prst="rect">
            <a:avLst/>
          </a:prstGeom>
        </p:spPr>
      </p:pic>
    </p:spTree>
    <p:extLst>
      <p:ext uri="{BB962C8B-B14F-4D97-AF65-F5344CB8AC3E}">
        <p14:creationId xmlns:p14="http://schemas.microsoft.com/office/powerpoint/2010/main" val="109822192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CC3EE45-F250-66C2-01BD-A109F009F369}"/>
              </a:ext>
            </a:extLst>
          </p:cNvPr>
          <p:cNvPicPr>
            <a:picLocks noChangeAspect="1"/>
          </p:cNvPicPr>
          <p:nvPr/>
        </p:nvPicPr>
        <p:blipFill>
          <a:blip r:embed="rId2"/>
          <a:stretch>
            <a:fillRect/>
          </a:stretch>
        </p:blipFill>
        <p:spPr>
          <a:xfrm>
            <a:off x="451030" y="693113"/>
            <a:ext cx="11093293" cy="3387335"/>
          </a:xfrm>
          <a:prstGeom prst="rect">
            <a:avLst/>
          </a:prstGeom>
        </p:spPr>
      </p:pic>
      <p:pic>
        <p:nvPicPr>
          <p:cNvPr id="7" name="Picture 6">
            <a:extLst>
              <a:ext uri="{FF2B5EF4-FFF2-40B4-BE49-F238E27FC236}">
                <a16:creationId xmlns="" xmlns:a16="http://schemas.microsoft.com/office/drawing/2014/main" id="{56437B1D-61D6-E5FD-806F-E5FC9D456106}"/>
              </a:ext>
            </a:extLst>
          </p:cNvPr>
          <p:cNvPicPr>
            <a:picLocks noChangeAspect="1"/>
          </p:cNvPicPr>
          <p:nvPr/>
        </p:nvPicPr>
        <p:blipFill>
          <a:blip r:embed="rId3"/>
          <a:stretch>
            <a:fillRect/>
          </a:stretch>
        </p:blipFill>
        <p:spPr>
          <a:xfrm>
            <a:off x="584982" y="4251553"/>
            <a:ext cx="9729057" cy="989041"/>
          </a:xfrm>
          <a:prstGeom prst="rect">
            <a:avLst/>
          </a:prstGeom>
        </p:spPr>
      </p:pic>
      <p:pic>
        <p:nvPicPr>
          <p:cNvPr id="9" name="Picture 8">
            <a:extLst>
              <a:ext uri="{FF2B5EF4-FFF2-40B4-BE49-F238E27FC236}">
                <a16:creationId xmlns="" xmlns:a16="http://schemas.microsoft.com/office/drawing/2014/main" id="{C077E2B8-2EBA-77B6-6246-282FBBEC5AF6}"/>
              </a:ext>
            </a:extLst>
          </p:cNvPr>
          <p:cNvPicPr>
            <a:picLocks noChangeAspect="1"/>
          </p:cNvPicPr>
          <p:nvPr/>
        </p:nvPicPr>
        <p:blipFill>
          <a:blip r:embed="rId4"/>
          <a:stretch>
            <a:fillRect/>
          </a:stretch>
        </p:blipFill>
        <p:spPr>
          <a:xfrm>
            <a:off x="10461523" y="3429000"/>
            <a:ext cx="1388612" cy="3234236"/>
          </a:xfrm>
          <a:prstGeom prst="rect">
            <a:avLst/>
          </a:prstGeom>
        </p:spPr>
      </p:pic>
      <p:sp>
        <p:nvSpPr>
          <p:cNvPr id="10" name="Title 1">
            <a:extLst>
              <a:ext uri="{FF2B5EF4-FFF2-40B4-BE49-F238E27FC236}">
                <a16:creationId xmlns="" xmlns:a16="http://schemas.microsoft.com/office/drawing/2014/main" id="{FEECA9F2-7661-C5AA-86F0-41A20EF7BF6A}"/>
              </a:ext>
            </a:extLst>
          </p:cNvPr>
          <p:cNvSpPr>
            <a:spLocks noGrp="1"/>
          </p:cNvSpPr>
          <p:nvPr>
            <p:ph type="title"/>
          </p:nvPr>
        </p:nvSpPr>
        <p:spPr>
          <a:xfrm>
            <a:off x="285083" y="194765"/>
            <a:ext cx="10515600" cy="424668"/>
          </a:xfrm>
        </p:spPr>
        <p:txBody>
          <a:bodyPr>
            <a:normAutofit/>
          </a:bodyPr>
          <a:lstStyle/>
          <a:p>
            <a:r>
              <a:rPr lang="en-IN" sz="2400" dirty="0"/>
              <a:t>For Understanding</a:t>
            </a:r>
          </a:p>
        </p:txBody>
      </p:sp>
      <p:pic>
        <p:nvPicPr>
          <p:cNvPr id="12" name="Picture 11">
            <a:extLst>
              <a:ext uri="{FF2B5EF4-FFF2-40B4-BE49-F238E27FC236}">
                <a16:creationId xmlns="" xmlns:a16="http://schemas.microsoft.com/office/drawing/2014/main" id="{E1946A7A-78E2-76F3-F29C-80C1EAA7491A}"/>
              </a:ext>
            </a:extLst>
          </p:cNvPr>
          <p:cNvPicPr>
            <a:picLocks noChangeAspect="1"/>
          </p:cNvPicPr>
          <p:nvPr/>
        </p:nvPicPr>
        <p:blipFill>
          <a:blip r:embed="rId5"/>
          <a:stretch>
            <a:fillRect/>
          </a:stretch>
        </p:blipFill>
        <p:spPr>
          <a:xfrm>
            <a:off x="5865409" y="4712346"/>
            <a:ext cx="3391194" cy="1950889"/>
          </a:xfrm>
          <a:prstGeom prst="rect">
            <a:avLst/>
          </a:prstGeom>
        </p:spPr>
      </p:pic>
      <p:sp>
        <p:nvSpPr>
          <p:cNvPr id="3" name="TextBox 2">
            <a:extLst>
              <a:ext uri="{FF2B5EF4-FFF2-40B4-BE49-F238E27FC236}">
                <a16:creationId xmlns="" xmlns:a16="http://schemas.microsoft.com/office/drawing/2014/main" id="{A674EAAE-CDC1-BC28-75E0-17F273B60380}"/>
              </a:ext>
            </a:extLst>
          </p:cNvPr>
          <p:cNvSpPr txBox="1"/>
          <p:nvPr/>
        </p:nvSpPr>
        <p:spPr>
          <a:xfrm>
            <a:off x="2035278" y="5582582"/>
            <a:ext cx="1278193" cy="369332"/>
          </a:xfrm>
          <a:prstGeom prst="rect">
            <a:avLst/>
          </a:prstGeom>
          <a:noFill/>
        </p:spPr>
        <p:txBody>
          <a:bodyPr wrap="square">
            <a:spAutoFit/>
          </a:bodyPr>
          <a:lstStyle/>
          <a:p>
            <a:r>
              <a:rPr lang="en-IN" b="0" i="0" dirty="0">
                <a:solidFill>
                  <a:srgbClr val="4D5156"/>
                </a:solidFill>
                <a:effectLst/>
                <a:latin typeface="Google Sans"/>
              </a:rPr>
              <a:t> </a:t>
            </a:r>
            <a:r>
              <a:rPr lang="en-IN" b="0" i="0" dirty="0">
                <a:solidFill>
                  <a:srgbClr val="040C28"/>
                </a:solidFill>
                <a:effectLst/>
                <a:latin typeface="Google Sans"/>
              </a:rPr>
              <a:t>z = (x-</a:t>
            </a:r>
            <a:r>
              <a:rPr lang="el-GR" b="0" i="0" dirty="0">
                <a:solidFill>
                  <a:srgbClr val="040C28"/>
                </a:solidFill>
                <a:effectLst/>
                <a:latin typeface="Google Sans"/>
              </a:rPr>
              <a:t>μ)/σ</a:t>
            </a:r>
            <a:endParaRPr lang="en-IN" dirty="0"/>
          </a:p>
        </p:txBody>
      </p:sp>
    </p:spTree>
    <p:extLst>
      <p:ext uri="{BB962C8B-B14F-4D97-AF65-F5344CB8AC3E}">
        <p14:creationId xmlns:p14="http://schemas.microsoft.com/office/powerpoint/2010/main" val="248521460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6D02CBA-5D5C-62E4-42F5-476B7C84492E}"/>
              </a:ext>
            </a:extLst>
          </p:cNvPr>
          <p:cNvPicPr>
            <a:picLocks noChangeAspect="1"/>
          </p:cNvPicPr>
          <p:nvPr/>
        </p:nvPicPr>
        <p:blipFill>
          <a:blip r:embed="rId2"/>
          <a:stretch>
            <a:fillRect/>
          </a:stretch>
        </p:blipFill>
        <p:spPr>
          <a:xfrm>
            <a:off x="679315" y="1543038"/>
            <a:ext cx="10637326" cy="4033962"/>
          </a:xfrm>
          <a:prstGeom prst="rect">
            <a:avLst/>
          </a:prstGeom>
        </p:spPr>
      </p:pic>
      <p:sp>
        <p:nvSpPr>
          <p:cNvPr id="6" name="Title 1">
            <a:extLst>
              <a:ext uri="{FF2B5EF4-FFF2-40B4-BE49-F238E27FC236}">
                <a16:creationId xmlns="" xmlns:a16="http://schemas.microsoft.com/office/drawing/2014/main" id="{94AA6421-3541-C8E3-B86E-DF94D8E063A5}"/>
              </a:ext>
            </a:extLst>
          </p:cNvPr>
          <p:cNvSpPr>
            <a:spLocks noGrp="1"/>
          </p:cNvSpPr>
          <p:nvPr>
            <p:ph type="title"/>
          </p:nvPr>
        </p:nvSpPr>
        <p:spPr>
          <a:xfrm>
            <a:off x="444909" y="668892"/>
            <a:ext cx="10515600" cy="424668"/>
          </a:xfrm>
        </p:spPr>
        <p:txBody>
          <a:bodyPr>
            <a:normAutofit/>
          </a:bodyPr>
          <a:lstStyle/>
          <a:p>
            <a:r>
              <a:rPr lang="en-IN" sz="2400" dirty="0"/>
              <a:t>For Understanding</a:t>
            </a:r>
          </a:p>
        </p:txBody>
      </p:sp>
    </p:spTree>
    <p:extLst>
      <p:ext uri="{BB962C8B-B14F-4D97-AF65-F5344CB8AC3E}">
        <p14:creationId xmlns:p14="http://schemas.microsoft.com/office/powerpoint/2010/main" val="18377637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E1602-A9A4-7821-F2AA-9BF099841B19}"/>
              </a:ext>
            </a:extLst>
          </p:cNvPr>
          <p:cNvSpPr>
            <a:spLocks noGrp="1"/>
          </p:cNvSpPr>
          <p:nvPr>
            <p:ph type="title"/>
          </p:nvPr>
        </p:nvSpPr>
        <p:spPr/>
        <p:txBody>
          <a:bodyPr>
            <a:normAutofit fontScale="90000"/>
          </a:bodyPr>
          <a:lstStyle/>
          <a:p>
            <a:r>
              <a:rPr lang="en-IN" dirty="0"/>
              <a:t>2.6 BIVARIATE DATA AND MULTIVARIATE DATA </a:t>
            </a:r>
            <a:br>
              <a:rPr lang="en-IN" dirty="0"/>
            </a:br>
            <a:r>
              <a:rPr lang="en-IN" dirty="0"/>
              <a:t/>
            </a:r>
            <a:br>
              <a:rPr lang="en-IN" dirty="0"/>
            </a:br>
            <a:endParaRPr lang="en-IN" dirty="0"/>
          </a:p>
        </p:txBody>
      </p:sp>
      <p:sp>
        <p:nvSpPr>
          <p:cNvPr id="3" name="Content Placeholder 2">
            <a:extLst>
              <a:ext uri="{FF2B5EF4-FFF2-40B4-BE49-F238E27FC236}">
                <a16:creationId xmlns="" xmlns:a16="http://schemas.microsoft.com/office/drawing/2014/main" id="{EF7CDEB0-A971-1469-A693-3AF6A4D6E3E2}"/>
              </a:ext>
            </a:extLst>
          </p:cNvPr>
          <p:cNvSpPr>
            <a:spLocks noGrp="1"/>
          </p:cNvSpPr>
          <p:nvPr>
            <p:ph idx="1"/>
          </p:nvPr>
        </p:nvSpPr>
        <p:spPr>
          <a:xfrm>
            <a:off x="533400" y="951865"/>
            <a:ext cx="10515600" cy="4351338"/>
          </a:xfrm>
        </p:spPr>
        <p:txBody>
          <a:bodyPr/>
          <a:lstStyle/>
          <a:p>
            <a:r>
              <a:rPr lang="en-US" dirty="0"/>
              <a:t>Bivariate Data involves two variables. </a:t>
            </a:r>
          </a:p>
          <a:p>
            <a:r>
              <a:rPr lang="en-US" dirty="0"/>
              <a:t>Bivariate data deals with causes of relationships. The aim is  to find relationships among data. Consider the following Table 2.3, with data of the temperature in  a shop and sales of sweaters. </a:t>
            </a:r>
          </a:p>
          <a:p>
            <a:pPr marL="0" indent="0">
              <a:buNone/>
            </a:pPr>
            <a:endParaRPr lang="en-US" dirty="0"/>
          </a:p>
        </p:txBody>
      </p:sp>
      <p:pic>
        <p:nvPicPr>
          <p:cNvPr id="5" name="Picture 4">
            <a:extLst>
              <a:ext uri="{FF2B5EF4-FFF2-40B4-BE49-F238E27FC236}">
                <a16:creationId xmlns="" xmlns:a16="http://schemas.microsoft.com/office/drawing/2014/main" id="{9F6026FC-56E2-EF45-29CE-F880E5948B1B}"/>
              </a:ext>
            </a:extLst>
          </p:cNvPr>
          <p:cNvPicPr>
            <a:picLocks noChangeAspect="1"/>
          </p:cNvPicPr>
          <p:nvPr/>
        </p:nvPicPr>
        <p:blipFill>
          <a:blip r:embed="rId2"/>
          <a:stretch>
            <a:fillRect/>
          </a:stretch>
        </p:blipFill>
        <p:spPr>
          <a:xfrm>
            <a:off x="3007883" y="3115340"/>
            <a:ext cx="6533351" cy="3242549"/>
          </a:xfrm>
          <a:prstGeom prst="rect">
            <a:avLst/>
          </a:prstGeom>
        </p:spPr>
      </p:pic>
    </p:spTree>
    <p:extLst>
      <p:ext uri="{BB962C8B-B14F-4D97-AF65-F5344CB8AC3E}">
        <p14:creationId xmlns:p14="http://schemas.microsoft.com/office/powerpoint/2010/main" val="40578240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F65058-D797-EB17-E578-7B314B3DB662}"/>
              </a:ext>
            </a:extLst>
          </p:cNvPr>
          <p:cNvSpPr>
            <a:spLocks noGrp="1"/>
          </p:cNvSpPr>
          <p:nvPr>
            <p:ph idx="1"/>
          </p:nvPr>
        </p:nvSpPr>
        <p:spPr>
          <a:xfrm>
            <a:off x="685800" y="728344"/>
            <a:ext cx="10515600" cy="5052695"/>
          </a:xfrm>
        </p:spPr>
        <p:txBody>
          <a:bodyPr>
            <a:normAutofit/>
          </a:bodyPr>
          <a:lstStyle/>
          <a:p>
            <a:r>
              <a:rPr lang="en-US" dirty="0"/>
              <a:t>Here, the aim of bivariate analysis is to </a:t>
            </a:r>
            <a:r>
              <a:rPr lang="en-US" dirty="0">
                <a:solidFill>
                  <a:schemeClr val="accent1"/>
                </a:solidFill>
              </a:rPr>
              <a:t>find relationships among variables.</a:t>
            </a:r>
            <a:r>
              <a:rPr lang="en-US" dirty="0"/>
              <a:t> The relationships  can then be used in comparisons, finding causes, and in further explorations. </a:t>
            </a:r>
          </a:p>
          <a:p>
            <a:r>
              <a:rPr lang="en-US" dirty="0"/>
              <a:t>To do that, graphical  display of the data is necessary. One such graph method is called </a:t>
            </a:r>
            <a:r>
              <a:rPr lang="en-US" dirty="0">
                <a:solidFill>
                  <a:schemeClr val="accent1"/>
                </a:solidFill>
              </a:rPr>
              <a:t>scatter plot</a:t>
            </a:r>
            <a:r>
              <a:rPr lang="en-US" dirty="0"/>
              <a:t>.  </a:t>
            </a:r>
          </a:p>
          <a:p>
            <a:r>
              <a:rPr lang="en-US" dirty="0"/>
              <a:t>Scatter plot is used to visualize bivariate data. It is useful to plot two variables with or without  nominal variables, to illustrate the trends, and also to show differences. </a:t>
            </a:r>
          </a:p>
          <a:p>
            <a:r>
              <a:rPr lang="en-US" dirty="0"/>
              <a:t>It is a plot between explanatory and response variables. It is a 2D graph showing the relationship between two variables. </a:t>
            </a:r>
          </a:p>
          <a:p>
            <a:pPr marL="0" indent="0">
              <a:buNone/>
            </a:pPr>
            <a:endParaRPr lang="en-US" dirty="0"/>
          </a:p>
        </p:txBody>
      </p:sp>
    </p:spTree>
    <p:extLst>
      <p:ext uri="{BB962C8B-B14F-4D97-AF65-F5344CB8AC3E}">
        <p14:creationId xmlns:p14="http://schemas.microsoft.com/office/powerpoint/2010/main" val="15588434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89D8F36-F400-A322-4011-87D45F3B28FF}"/>
              </a:ext>
            </a:extLst>
          </p:cNvPr>
          <p:cNvSpPr>
            <a:spLocks noGrp="1"/>
          </p:cNvSpPr>
          <p:nvPr>
            <p:ph idx="1"/>
          </p:nvPr>
        </p:nvSpPr>
        <p:spPr>
          <a:xfrm>
            <a:off x="508000" y="277812"/>
            <a:ext cx="10515600" cy="4351338"/>
          </a:xfrm>
        </p:spPr>
        <p:txBody>
          <a:bodyPr/>
          <a:lstStyle/>
          <a:p>
            <a:r>
              <a:rPr lang="en-US" dirty="0"/>
              <a:t>The scatter plot indicates </a:t>
            </a:r>
            <a:r>
              <a:rPr lang="en-US" dirty="0">
                <a:solidFill>
                  <a:schemeClr val="accent1"/>
                </a:solidFill>
              </a:rPr>
              <a:t>strength, shape, direction and the presence  of Outliers. </a:t>
            </a:r>
            <a:r>
              <a:rPr lang="en-US" dirty="0"/>
              <a:t>It is useful in exploratory data before calculating a correlation coefficient or fitting  regression curve. </a:t>
            </a:r>
          </a:p>
          <a:p>
            <a:r>
              <a:rPr lang="en-US" dirty="0">
                <a:solidFill>
                  <a:schemeClr val="accent1"/>
                </a:solidFill>
              </a:rPr>
              <a:t>Line graphs are similar to scatter plots</a:t>
            </a:r>
            <a:r>
              <a:rPr lang="en-US" dirty="0"/>
              <a:t>. The Line Chart for sales data is shown in Figure</a:t>
            </a:r>
          </a:p>
          <a:p>
            <a:endParaRPr lang="en-US" dirty="0"/>
          </a:p>
          <a:p>
            <a:endParaRPr lang="en-US" dirty="0"/>
          </a:p>
        </p:txBody>
      </p:sp>
      <p:pic>
        <p:nvPicPr>
          <p:cNvPr id="5" name="Picture 4">
            <a:extLst>
              <a:ext uri="{FF2B5EF4-FFF2-40B4-BE49-F238E27FC236}">
                <a16:creationId xmlns="" xmlns:a16="http://schemas.microsoft.com/office/drawing/2014/main" id="{160599B1-043D-B12E-7054-374ED4FFAA01}"/>
              </a:ext>
            </a:extLst>
          </p:cNvPr>
          <p:cNvPicPr>
            <a:picLocks noChangeAspect="1"/>
          </p:cNvPicPr>
          <p:nvPr/>
        </p:nvPicPr>
        <p:blipFill>
          <a:blip r:embed="rId2"/>
          <a:stretch>
            <a:fillRect/>
          </a:stretch>
        </p:blipFill>
        <p:spPr>
          <a:xfrm>
            <a:off x="655320" y="2646804"/>
            <a:ext cx="5527265" cy="3617107"/>
          </a:xfrm>
          <a:prstGeom prst="rect">
            <a:avLst/>
          </a:prstGeom>
        </p:spPr>
      </p:pic>
      <p:sp>
        <p:nvSpPr>
          <p:cNvPr id="7" name="TextBox 6">
            <a:extLst>
              <a:ext uri="{FF2B5EF4-FFF2-40B4-BE49-F238E27FC236}">
                <a16:creationId xmlns="" xmlns:a16="http://schemas.microsoft.com/office/drawing/2014/main" id="{131AD17C-36A4-0DCC-DDC8-39D6B8D9A9F0}"/>
              </a:ext>
            </a:extLst>
          </p:cNvPr>
          <p:cNvSpPr txBox="1"/>
          <p:nvPr/>
        </p:nvSpPr>
        <p:spPr>
          <a:xfrm>
            <a:off x="2507093" y="6437703"/>
            <a:ext cx="6096000" cy="646331"/>
          </a:xfrm>
          <a:prstGeom prst="rect">
            <a:avLst/>
          </a:prstGeom>
          <a:noFill/>
        </p:spPr>
        <p:txBody>
          <a:bodyPr wrap="square">
            <a:spAutoFit/>
          </a:bodyPr>
          <a:lstStyle/>
          <a:p>
            <a:r>
              <a:rPr lang="en-IN" dirty="0"/>
              <a:t>Scatter Plot </a:t>
            </a:r>
          </a:p>
          <a:p>
            <a:endParaRPr lang="en-IN" dirty="0"/>
          </a:p>
        </p:txBody>
      </p:sp>
      <p:pic>
        <p:nvPicPr>
          <p:cNvPr id="9" name="Picture 8">
            <a:extLst>
              <a:ext uri="{FF2B5EF4-FFF2-40B4-BE49-F238E27FC236}">
                <a16:creationId xmlns="" xmlns:a16="http://schemas.microsoft.com/office/drawing/2014/main" id="{73A2598C-3B73-CE73-057E-60FA41E4676D}"/>
              </a:ext>
            </a:extLst>
          </p:cNvPr>
          <p:cNvPicPr>
            <a:picLocks noChangeAspect="1"/>
          </p:cNvPicPr>
          <p:nvPr/>
        </p:nvPicPr>
        <p:blipFill>
          <a:blip r:embed="rId3"/>
          <a:stretch>
            <a:fillRect/>
          </a:stretch>
        </p:blipFill>
        <p:spPr>
          <a:xfrm>
            <a:off x="6329905" y="2820596"/>
            <a:ext cx="5123067" cy="3269525"/>
          </a:xfrm>
          <a:prstGeom prst="rect">
            <a:avLst/>
          </a:prstGeom>
        </p:spPr>
      </p:pic>
      <p:sp>
        <p:nvSpPr>
          <p:cNvPr id="11" name="TextBox 10">
            <a:extLst>
              <a:ext uri="{FF2B5EF4-FFF2-40B4-BE49-F238E27FC236}">
                <a16:creationId xmlns="" xmlns:a16="http://schemas.microsoft.com/office/drawing/2014/main" id="{E979E69C-AE42-0AB9-0053-FB6363FB1058}"/>
              </a:ext>
            </a:extLst>
          </p:cNvPr>
          <p:cNvSpPr txBox="1"/>
          <p:nvPr/>
        </p:nvSpPr>
        <p:spPr>
          <a:xfrm>
            <a:off x="8250806" y="6437702"/>
            <a:ext cx="6097772" cy="646331"/>
          </a:xfrm>
          <a:prstGeom prst="rect">
            <a:avLst/>
          </a:prstGeom>
          <a:noFill/>
        </p:spPr>
        <p:txBody>
          <a:bodyPr wrap="square">
            <a:spAutoFit/>
          </a:bodyPr>
          <a:lstStyle/>
          <a:p>
            <a:r>
              <a:rPr lang="en-IN" dirty="0"/>
              <a:t>Line Chart </a:t>
            </a:r>
          </a:p>
          <a:p>
            <a:endParaRPr lang="en-IN" dirty="0"/>
          </a:p>
        </p:txBody>
      </p:sp>
    </p:spTree>
    <p:extLst>
      <p:ext uri="{BB962C8B-B14F-4D97-AF65-F5344CB8AC3E}">
        <p14:creationId xmlns:p14="http://schemas.microsoft.com/office/powerpoint/2010/main" val="334971340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5C139-530A-3A6D-BD74-E8794238D665}"/>
              </a:ext>
            </a:extLst>
          </p:cNvPr>
          <p:cNvSpPr>
            <a:spLocks noGrp="1"/>
          </p:cNvSpPr>
          <p:nvPr>
            <p:ph type="title"/>
          </p:nvPr>
        </p:nvSpPr>
        <p:spPr>
          <a:xfrm>
            <a:off x="838200" y="500062"/>
            <a:ext cx="10515600" cy="1325563"/>
          </a:xfrm>
        </p:spPr>
        <p:txBody>
          <a:bodyPr>
            <a:normAutofit fontScale="90000"/>
          </a:bodyPr>
          <a:lstStyle/>
          <a:p>
            <a:r>
              <a:rPr lang="en-US" dirty="0"/>
              <a:t>2.6.1 Bivariate Statistics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43C1CCBE-4C80-3DF4-CC46-061E42769935}"/>
              </a:ext>
            </a:extLst>
          </p:cNvPr>
          <p:cNvSpPr>
            <a:spLocks noGrp="1"/>
          </p:cNvSpPr>
          <p:nvPr>
            <p:ph idx="1"/>
          </p:nvPr>
        </p:nvSpPr>
        <p:spPr>
          <a:xfrm>
            <a:off x="685800" y="1058068"/>
            <a:ext cx="10515600" cy="4351338"/>
          </a:xfrm>
        </p:spPr>
        <p:txBody>
          <a:bodyPr/>
          <a:lstStyle/>
          <a:p>
            <a:r>
              <a:rPr lang="en-US" dirty="0"/>
              <a:t>Covariance and Correlation are examples of bivariate statistics.</a:t>
            </a:r>
          </a:p>
          <a:p>
            <a:r>
              <a:rPr lang="en-US" dirty="0"/>
              <a:t> Covariance is a measure of joint  probability of random variables, say X and Y. Generally, random variables are represented in  capital letters. </a:t>
            </a:r>
          </a:p>
          <a:p>
            <a:r>
              <a:rPr lang="en-US" dirty="0"/>
              <a:t>It is defined as covariance(X, Y) or COV(X, Y) and is used to measure the variance  between two dimensions. </a:t>
            </a:r>
          </a:p>
          <a:p>
            <a:r>
              <a:rPr lang="en-US" dirty="0"/>
              <a:t>The formula for finding co-variance for specific x, and y are: </a:t>
            </a:r>
          </a:p>
          <a:p>
            <a:pPr marL="0" indent="0">
              <a:buNone/>
            </a:pPr>
            <a:endParaRPr lang="en-US" dirty="0"/>
          </a:p>
        </p:txBody>
      </p:sp>
      <p:pic>
        <p:nvPicPr>
          <p:cNvPr id="5" name="Picture 4">
            <a:extLst>
              <a:ext uri="{FF2B5EF4-FFF2-40B4-BE49-F238E27FC236}">
                <a16:creationId xmlns="" xmlns:a16="http://schemas.microsoft.com/office/drawing/2014/main" id="{E8A3E592-602D-53C1-44AA-2E5A7D87C757}"/>
              </a:ext>
            </a:extLst>
          </p:cNvPr>
          <p:cNvPicPr>
            <a:picLocks noChangeAspect="1"/>
          </p:cNvPicPr>
          <p:nvPr/>
        </p:nvPicPr>
        <p:blipFill>
          <a:blip r:embed="rId2"/>
          <a:stretch>
            <a:fillRect/>
          </a:stretch>
        </p:blipFill>
        <p:spPr>
          <a:xfrm>
            <a:off x="3888372" y="4417151"/>
            <a:ext cx="3767070" cy="615225"/>
          </a:xfrm>
          <a:prstGeom prst="rect">
            <a:avLst/>
          </a:prstGeom>
        </p:spPr>
      </p:pic>
      <p:pic>
        <p:nvPicPr>
          <p:cNvPr id="7" name="Picture 6">
            <a:extLst>
              <a:ext uri="{FF2B5EF4-FFF2-40B4-BE49-F238E27FC236}">
                <a16:creationId xmlns="" xmlns:a16="http://schemas.microsoft.com/office/drawing/2014/main" id="{8E3105DD-3240-9F16-0EEC-2DF9ED359C1E}"/>
              </a:ext>
            </a:extLst>
          </p:cNvPr>
          <p:cNvPicPr>
            <a:picLocks noChangeAspect="1"/>
          </p:cNvPicPr>
          <p:nvPr/>
        </p:nvPicPr>
        <p:blipFill>
          <a:blip r:embed="rId3"/>
          <a:stretch>
            <a:fillRect/>
          </a:stretch>
        </p:blipFill>
        <p:spPr>
          <a:xfrm>
            <a:off x="1067011" y="5644224"/>
            <a:ext cx="10057978" cy="646375"/>
          </a:xfrm>
          <a:prstGeom prst="rect">
            <a:avLst/>
          </a:prstGeom>
        </p:spPr>
      </p:pic>
    </p:spTree>
    <p:extLst>
      <p:ext uri="{BB962C8B-B14F-4D97-AF65-F5344CB8AC3E}">
        <p14:creationId xmlns:p14="http://schemas.microsoft.com/office/powerpoint/2010/main" val="295418733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0FA997-C52B-16A2-E530-C96A38A15154}"/>
              </a:ext>
            </a:extLst>
          </p:cNvPr>
          <p:cNvPicPr>
            <a:picLocks noChangeAspect="1"/>
          </p:cNvPicPr>
          <p:nvPr/>
        </p:nvPicPr>
        <p:blipFill>
          <a:blip r:embed="rId2"/>
          <a:stretch>
            <a:fillRect/>
          </a:stretch>
        </p:blipFill>
        <p:spPr>
          <a:xfrm>
            <a:off x="577286" y="1082484"/>
            <a:ext cx="11231982" cy="3772989"/>
          </a:xfrm>
          <a:prstGeom prst="rect">
            <a:avLst/>
          </a:prstGeom>
        </p:spPr>
      </p:pic>
      <p:sp>
        <p:nvSpPr>
          <p:cNvPr id="3" name="TextBox 2">
            <a:extLst>
              <a:ext uri="{FF2B5EF4-FFF2-40B4-BE49-F238E27FC236}">
                <a16:creationId xmlns="" xmlns:a16="http://schemas.microsoft.com/office/drawing/2014/main" id="{39986F76-4371-E318-C7CB-0B2D8A5BD7F9}"/>
              </a:ext>
            </a:extLst>
          </p:cNvPr>
          <p:cNvSpPr txBox="1"/>
          <p:nvPr/>
        </p:nvSpPr>
        <p:spPr>
          <a:xfrm>
            <a:off x="741733" y="6117646"/>
            <a:ext cx="6094378" cy="369332"/>
          </a:xfrm>
          <a:prstGeom prst="rect">
            <a:avLst/>
          </a:prstGeom>
          <a:noFill/>
        </p:spPr>
        <p:txBody>
          <a:bodyPr wrap="square">
            <a:spAutoFit/>
          </a:bodyPr>
          <a:lstStyle/>
          <a:p>
            <a:r>
              <a:rPr lang="en-IN" dirty="0"/>
              <a:t>https://www.youtube.com/watch?v=lKV38oxApVA</a:t>
            </a:r>
          </a:p>
        </p:txBody>
      </p:sp>
    </p:spTree>
    <p:extLst>
      <p:ext uri="{BB962C8B-B14F-4D97-AF65-F5344CB8AC3E}">
        <p14:creationId xmlns:p14="http://schemas.microsoft.com/office/powerpoint/2010/main" val="28823801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50C19F5-906B-18A1-67FF-F1961B465061}"/>
              </a:ext>
            </a:extLst>
          </p:cNvPr>
          <p:cNvSpPr>
            <a:spLocks noGrp="1"/>
          </p:cNvSpPr>
          <p:nvPr>
            <p:ph idx="1"/>
          </p:nvPr>
        </p:nvSpPr>
        <p:spPr>
          <a:xfrm>
            <a:off x="563880" y="416560"/>
            <a:ext cx="10515600" cy="6024880"/>
          </a:xfrm>
        </p:spPr>
        <p:txBody>
          <a:bodyPr>
            <a:normAutofit/>
          </a:bodyPr>
          <a:lstStyle/>
          <a:p>
            <a:pPr marL="0" indent="0">
              <a:buNone/>
            </a:pPr>
            <a:r>
              <a:rPr lang="en-US" dirty="0"/>
              <a:t>Correlation  </a:t>
            </a:r>
          </a:p>
          <a:p>
            <a:r>
              <a:rPr lang="en-US" dirty="0"/>
              <a:t>The Pearson correlation coefficient is the most common test for determining any association  between two phenomena. It measures the strength and direction of a linear relationship between  the x and y variables.  </a:t>
            </a:r>
          </a:p>
          <a:p>
            <a:r>
              <a:rPr lang="en-US" dirty="0"/>
              <a:t>The correlation indicates the relationship between dimensions using its sign. The sign is more  important than the actual value.  </a:t>
            </a:r>
          </a:p>
          <a:p>
            <a:r>
              <a:rPr lang="en-US" dirty="0"/>
              <a:t>1. If the value is positive, it indicates that the dimensions increase together.  2. If the value is negative, it indicates that while one-dimension increases, the other dimension  decreases.  </a:t>
            </a:r>
          </a:p>
          <a:p>
            <a:r>
              <a:rPr lang="en-US" dirty="0"/>
              <a:t>3. If the value is zero, then it indicates that both the dimensions are independent of each  other.  If the dimensions are correlated, then it is better to remove one dimension as it is a redundant  dimension. </a:t>
            </a:r>
          </a:p>
          <a:p>
            <a:pPr marL="0" indent="0">
              <a:buNone/>
            </a:pPr>
            <a:endParaRPr lang="en-US" dirty="0"/>
          </a:p>
        </p:txBody>
      </p:sp>
    </p:spTree>
    <p:extLst>
      <p:ext uri="{BB962C8B-B14F-4D97-AF65-F5344CB8AC3E}">
        <p14:creationId xmlns:p14="http://schemas.microsoft.com/office/powerpoint/2010/main" val="31688240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F42EA3F-8A89-1B25-0119-039D55EA8592}"/>
              </a:ext>
            </a:extLst>
          </p:cNvPr>
          <p:cNvPicPr>
            <a:picLocks noChangeAspect="1"/>
          </p:cNvPicPr>
          <p:nvPr/>
        </p:nvPicPr>
        <p:blipFill>
          <a:blip r:embed="rId2"/>
          <a:stretch>
            <a:fillRect/>
          </a:stretch>
        </p:blipFill>
        <p:spPr>
          <a:xfrm>
            <a:off x="824622" y="994999"/>
            <a:ext cx="10359583" cy="1776789"/>
          </a:xfrm>
          <a:prstGeom prst="rect">
            <a:avLst/>
          </a:prstGeom>
        </p:spPr>
      </p:pic>
      <p:pic>
        <p:nvPicPr>
          <p:cNvPr id="7" name="Picture 6">
            <a:extLst>
              <a:ext uri="{FF2B5EF4-FFF2-40B4-BE49-F238E27FC236}">
                <a16:creationId xmlns="" xmlns:a16="http://schemas.microsoft.com/office/drawing/2014/main" id="{C6E201B1-4F2C-4696-5172-E8179DBED4A4}"/>
              </a:ext>
            </a:extLst>
          </p:cNvPr>
          <p:cNvPicPr>
            <a:picLocks noChangeAspect="1"/>
          </p:cNvPicPr>
          <p:nvPr/>
        </p:nvPicPr>
        <p:blipFill>
          <a:blip r:embed="rId3"/>
          <a:stretch>
            <a:fillRect/>
          </a:stretch>
        </p:blipFill>
        <p:spPr>
          <a:xfrm>
            <a:off x="824622" y="3118441"/>
            <a:ext cx="10542756" cy="2744560"/>
          </a:xfrm>
          <a:prstGeom prst="rect">
            <a:avLst/>
          </a:prstGeom>
        </p:spPr>
      </p:pic>
    </p:spTree>
    <p:extLst>
      <p:ext uri="{BB962C8B-B14F-4D97-AF65-F5344CB8AC3E}">
        <p14:creationId xmlns:p14="http://schemas.microsoft.com/office/powerpoint/2010/main" val="29630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492760" y="365125"/>
            <a:ext cx="10515600" cy="1325563"/>
          </a:xfrm>
        </p:spPr>
        <p:txBody>
          <a:bodyPr>
            <a:normAutofit fontScale="90000"/>
          </a:bodyPr>
          <a:lstStyle/>
          <a:p>
            <a:r>
              <a:rPr lang="en-US" dirty="0"/>
              <a:t>2.1.1 Types of Data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24840" y="1144904"/>
            <a:ext cx="11191240" cy="5560695"/>
          </a:xfrm>
        </p:spPr>
        <p:txBody>
          <a:bodyPr>
            <a:normAutofit lnSpcReduction="10000"/>
          </a:bodyPr>
          <a:lstStyle/>
          <a:p>
            <a:r>
              <a:rPr lang="en-US" dirty="0"/>
              <a:t>In Big Data, there are three kinds of data. </a:t>
            </a:r>
          </a:p>
          <a:p>
            <a:r>
              <a:rPr lang="en-US" dirty="0"/>
              <a:t>They are </a:t>
            </a:r>
            <a:r>
              <a:rPr lang="en-US" dirty="0">
                <a:solidFill>
                  <a:schemeClr val="accent5">
                    <a:lumMod val="75000"/>
                  </a:schemeClr>
                </a:solidFill>
              </a:rPr>
              <a:t>structured data, unstructured data,</a:t>
            </a:r>
          </a:p>
          <a:p>
            <a:pPr marL="0" indent="0">
              <a:buNone/>
            </a:pPr>
            <a:r>
              <a:rPr lang="en-US" dirty="0">
                <a:solidFill>
                  <a:schemeClr val="accent5">
                    <a:lumMod val="75000"/>
                  </a:schemeClr>
                </a:solidFill>
              </a:rPr>
              <a:t> and  semi-structured data. </a:t>
            </a:r>
          </a:p>
          <a:p>
            <a:pPr marL="0" indent="0">
              <a:buNone/>
            </a:pPr>
            <a:r>
              <a:rPr lang="en-US" b="1" u="sng" dirty="0">
                <a:solidFill>
                  <a:schemeClr val="accent5">
                    <a:lumMod val="75000"/>
                  </a:schemeClr>
                </a:solidFill>
              </a:rPr>
              <a:t>Structured Data  </a:t>
            </a:r>
          </a:p>
          <a:p>
            <a:r>
              <a:rPr lang="en-US" dirty="0"/>
              <a:t>In structured data, data is stored in an organized manner such as a database where it is available  in the form of a table. The data can also be retrieved in an organized manner using tools like SQL.  </a:t>
            </a:r>
          </a:p>
          <a:p>
            <a:r>
              <a:rPr lang="en-US" dirty="0"/>
              <a:t>The structured data frequently encountered in machine learning are listed below:  </a:t>
            </a:r>
          </a:p>
          <a:p>
            <a:pPr marL="0" indent="0">
              <a:buNone/>
            </a:pPr>
            <a:r>
              <a:rPr lang="en-US" b="1" u="sng" dirty="0"/>
              <a:t>Record Data </a:t>
            </a:r>
          </a:p>
          <a:p>
            <a:pPr marL="0" indent="0">
              <a:buNone/>
            </a:pPr>
            <a:r>
              <a:rPr lang="en-US" dirty="0"/>
              <a:t>A dataset is a collection of measurements taken from a process. We have a collection  of objects in a dataset and each object has a set of measurements. </a:t>
            </a:r>
          </a:p>
        </p:txBody>
      </p:sp>
      <p:pic>
        <p:nvPicPr>
          <p:cNvPr id="5" name="Picture 4">
            <a:extLst>
              <a:ext uri="{FF2B5EF4-FFF2-40B4-BE49-F238E27FC236}">
                <a16:creationId xmlns="" xmlns:a16="http://schemas.microsoft.com/office/drawing/2014/main" id="{349FD78C-7B37-FEAF-2EBA-7914A43C2D63}"/>
              </a:ext>
            </a:extLst>
          </p:cNvPr>
          <p:cNvPicPr>
            <a:picLocks noChangeAspect="1"/>
          </p:cNvPicPr>
          <p:nvPr/>
        </p:nvPicPr>
        <p:blipFill>
          <a:blip r:embed="rId2"/>
          <a:stretch>
            <a:fillRect/>
          </a:stretch>
        </p:blipFill>
        <p:spPr>
          <a:xfrm>
            <a:off x="7350639" y="170126"/>
            <a:ext cx="4676728" cy="2217474"/>
          </a:xfrm>
          <a:prstGeom prst="rect">
            <a:avLst/>
          </a:prstGeom>
        </p:spPr>
      </p:pic>
    </p:spTree>
    <p:extLst>
      <p:ext uri="{BB962C8B-B14F-4D97-AF65-F5344CB8AC3E}">
        <p14:creationId xmlns:p14="http://schemas.microsoft.com/office/powerpoint/2010/main" val="27359764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E90FD7-793D-637B-A7BF-C095471DA9FC}"/>
              </a:ext>
            </a:extLst>
          </p:cNvPr>
          <p:cNvSpPr>
            <a:spLocks noGrp="1"/>
          </p:cNvSpPr>
          <p:nvPr>
            <p:ph type="title"/>
          </p:nvPr>
        </p:nvSpPr>
        <p:spPr>
          <a:xfrm>
            <a:off x="361991" y="418128"/>
            <a:ext cx="10515600" cy="1325563"/>
          </a:xfrm>
        </p:spPr>
        <p:txBody>
          <a:bodyPr>
            <a:normAutofit fontScale="90000"/>
          </a:bodyPr>
          <a:lstStyle/>
          <a:p>
            <a:r>
              <a:rPr lang="en-US" sz="4000" dirty="0"/>
              <a:t>2.7 MULTIVARIATE STATISTICS </a:t>
            </a:r>
            <a:r>
              <a:rPr lang="en-US" dirty="0"/>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78ED0E7-6995-70B3-3F66-EA2361879209}"/>
              </a:ext>
            </a:extLst>
          </p:cNvPr>
          <p:cNvSpPr>
            <a:spLocks noGrp="1"/>
          </p:cNvSpPr>
          <p:nvPr>
            <p:ph idx="1"/>
          </p:nvPr>
        </p:nvSpPr>
        <p:spPr>
          <a:xfrm>
            <a:off x="433205" y="876160"/>
            <a:ext cx="10515600" cy="4900930"/>
          </a:xfrm>
        </p:spPr>
        <p:txBody>
          <a:bodyPr/>
          <a:lstStyle/>
          <a:p>
            <a:r>
              <a:rPr lang="en-US" dirty="0"/>
              <a:t>In machine learning, almost all datasets are multivariable.</a:t>
            </a:r>
          </a:p>
          <a:p>
            <a:r>
              <a:rPr lang="en-US" dirty="0"/>
              <a:t> Multivariate data is the </a:t>
            </a:r>
            <a:r>
              <a:rPr lang="en-US" u="sng" dirty="0">
                <a:solidFill>
                  <a:schemeClr val="accent1"/>
                </a:solidFill>
              </a:rPr>
              <a:t>analysis of  more than two observable variables</a:t>
            </a:r>
            <a:r>
              <a:rPr lang="en-US" dirty="0"/>
              <a:t>, and often, thousands of multiple measurements need to be  conducted for one or more subjects.  </a:t>
            </a:r>
          </a:p>
          <a:p>
            <a:r>
              <a:rPr lang="en-US" dirty="0"/>
              <a:t>The multivariate data is like bivariate data but may have more than </a:t>
            </a:r>
            <a:r>
              <a:rPr lang="en-US" dirty="0">
                <a:solidFill>
                  <a:schemeClr val="accent1"/>
                </a:solidFill>
              </a:rPr>
              <a:t>two </a:t>
            </a:r>
            <a:r>
              <a:rPr lang="en-US" dirty="0" err="1">
                <a:solidFill>
                  <a:schemeClr val="accent1"/>
                </a:solidFill>
              </a:rPr>
              <a:t>dependant</a:t>
            </a:r>
            <a:r>
              <a:rPr lang="en-US" dirty="0">
                <a:solidFill>
                  <a:schemeClr val="accent1"/>
                </a:solidFill>
              </a:rPr>
              <a:t> variables.  </a:t>
            </a:r>
          </a:p>
          <a:p>
            <a:r>
              <a:rPr lang="en-US" dirty="0"/>
              <a:t>Some of the multivariate analysis are </a:t>
            </a:r>
            <a:r>
              <a:rPr lang="en-US" dirty="0">
                <a:solidFill>
                  <a:schemeClr val="accent1"/>
                </a:solidFill>
              </a:rPr>
              <a:t>regression analysis, principal component analysis, and  path analysis. </a:t>
            </a:r>
          </a:p>
          <a:p>
            <a:pPr marL="0" indent="0">
              <a:buNone/>
            </a:pPr>
            <a:r>
              <a:rPr lang="en-US" dirty="0"/>
              <a:t> </a:t>
            </a:r>
          </a:p>
        </p:txBody>
      </p:sp>
      <p:pic>
        <p:nvPicPr>
          <p:cNvPr id="5" name="Picture 4">
            <a:extLst>
              <a:ext uri="{FF2B5EF4-FFF2-40B4-BE49-F238E27FC236}">
                <a16:creationId xmlns="" xmlns:a16="http://schemas.microsoft.com/office/drawing/2014/main" id="{9EA6FD03-CD5C-65A0-FC63-560326AFE1D4}"/>
              </a:ext>
            </a:extLst>
          </p:cNvPr>
          <p:cNvPicPr>
            <a:picLocks noChangeAspect="1"/>
          </p:cNvPicPr>
          <p:nvPr/>
        </p:nvPicPr>
        <p:blipFill>
          <a:blip r:embed="rId2"/>
          <a:stretch>
            <a:fillRect/>
          </a:stretch>
        </p:blipFill>
        <p:spPr>
          <a:xfrm>
            <a:off x="8695813" y="4852301"/>
            <a:ext cx="3496187" cy="1325563"/>
          </a:xfrm>
          <a:prstGeom prst="rect">
            <a:avLst/>
          </a:prstGeom>
        </p:spPr>
      </p:pic>
      <p:sp>
        <p:nvSpPr>
          <p:cNvPr id="7" name="TextBox 6">
            <a:extLst>
              <a:ext uri="{FF2B5EF4-FFF2-40B4-BE49-F238E27FC236}">
                <a16:creationId xmlns="" xmlns:a16="http://schemas.microsoft.com/office/drawing/2014/main" id="{38BE9A27-9A46-2255-A81C-BEF759AD22A1}"/>
              </a:ext>
            </a:extLst>
          </p:cNvPr>
          <p:cNvSpPr txBox="1"/>
          <p:nvPr/>
        </p:nvSpPr>
        <p:spPr>
          <a:xfrm>
            <a:off x="231643" y="4511921"/>
            <a:ext cx="11245716" cy="2215991"/>
          </a:xfrm>
          <a:prstGeom prst="rect">
            <a:avLst/>
          </a:prstGeom>
          <a:noFill/>
        </p:spPr>
        <p:txBody>
          <a:bodyPr wrap="square">
            <a:spAutoFit/>
          </a:bodyPr>
          <a:lstStyle/>
          <a:p>
            <a:r>
              <a:rPr lang="en-IN" sz="2400" dirty="0"/>
              <a:t>The mean of multivariate data is a mean vector and the mean of the above three attributes  is given as (2, 7.5, 1.33). </a:t>
            </a:r>
          </a:p>
          <a:p>
            <a:r>
              <a:rPr lang="en-IN" sz="2400" dirty="0"/>
              <a:t>The variance of multivariate data becomes the </a:t>
            </a:r>
            <a:r>
              <a:rPr lang="en-IN" sz="2400" dirty="0">
                <a:solidFill>
                  <a:schemeClr val="accent1"/>
                </a:solidFill>
              </a:rPr>
              <a:t>covariance matrix</a:t>
            </a:r>
            <a:r>
              <a:rPr lang="en-IN" sz="2400" dirty="0"/>
              <a:t>.</a:t>
            </a:r>
          </a:p>
          <a:p>
            <a:r>
              <a:rPr lang="en-IN" sz="2400" dirty="0"/>
              <a:t>The mean vector is called centroid and variance is called </a:t>
            </a:r>
          </a:p>
          <a:p>
            <a:r>
              <a:rPr lang="en-IN" sz="2400" dirty="0"/>
              <a:t>dispersion matrix.</a:t>
            </a:r>
          </a:p>
          <a:p>
            <a:endParaRPr lang="en-IN" dirty="0"/>
          </a:p>
        </p:txBody>
      </p:sp>
    </p:spTree>
    <p:extLst>
      <p:ext uri="{BB962C8B-B14F-4D97-AF65-F5344CB8AC3E}">
        <p14:creationId xmlns:p14="http://schemas.microsoft.com/office/powerpoint/2010/main" val="15269213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FA38D-0A6F-3E8D-9C2F-8A46C5901CC3}"/>
              </a:ext>
            </a:extLst>
          </p:cNvPr>
          <p:cNvSpPr>
            <a:spLocks noGrp="1"/>
          </p:cNvSpPr>
          <p:nvPr>
            <p:ph type="title"/>
          </p:nvPr>
        </p:nvSpPr>
        <p:spPr>
          <a:xfrm>
            <a:off x="425244" y="512610"/>
            <a:ext cx="10515600" cy="677094"/>
          </a:xfrm>
        </p:spPr>
        <p:txBody>
          <a:bodyPr>
            <a:normAutofit fontScale="90000"/>
          </a:bodyPr>
          <a:lstStyle/>
          <a:p>
            <a:r>
              <a:rPr lang="en-IN" sz="3600" dirty="0"/>
              <a:t>For Understanding - </a:t>
            </a:r>
            <a:r>
              <a:rPr lang="en-US" sz="3600" dirty="0">
                <a:solidFill>
                  <a:schemeClr val="accent1"/>
                </a:solidFill>
              </a:rPr>
              <a:t>Heatmap  </a:t>
            </a:r>
            <a:r>
              <a:rPr lang="en-US" dirty="0">
                <a:solidFill>
                  <a:schemeClr val="accent1"/>
                </a:solidFill>
              </a:rPr>
              <a:t/>
            </a:r>
            <a:br>
              <a:rPr lang="en-US" dirty="0">
                <a:solidFill>
                  <a:schemeClr val="accent1"/>
                </a:solidFill>
              </a:rPr>
            </a:br>
            <a:endParaRPr lang="en-IN" dirty="0"/>
          </a:p>
        </p:txBody>
      </p:sp>
      <p:pic>
        <p:nvPicPr>
          <p:cNvPr id="4" name="Picture 3">
            <a:extLst>
              <a:ext uri="{FF2B5EF4-FFF2-40B4-BE49-F238E27FC236}">
                <a16:creationId xmlns="" xmlns:a16="http://schemas.microsoft.com/office/drawing/2014/main" id="{FA711162-0DC9-184B-837C-096BE9EB1112}"/>
              </a:ext>
            </a:extLst>
          </p:cNvPr>
          <p:cNvPicPr>
            <a:picLocks noChangeAspect="1"/>
          </p:cNvPicPr>
          <p:nvPr/>
        </p:nvPicPr>
        <p:blipFill>
          <a:blip r:embed="rId2"/>
          <a:stretch>
            <a:fillRect/>
          </a:stretch>
        </p:blipFill>
        <p:spPr>
          <a:xfrm>
            <a:off x="7937231" y="3834695"/>
            <a:ext cx="3719560" cy="2747720"/>
          </a:xfrm>
          <a:prstGeom prst="rect">
            <a:avLst/>
          </a:prstGeom>
        </p:spPr>
      </p:pic>
      <p:pic>
        <p:nvPicPr>
          <p:cNvPr id="6" name="Picture 5">
            <a:extLst>
              <a:ext uri="{FF2B5EF4-FFF2-40B4-BE49-F238E27FC236}">
                <a16:creationId xmlns="" xmlns:a16="http://schemas.microsoft.com/office/drawing/2014/main" id="{D12D31F1-3F09-1B4E-3A1C-BC5E101CD184}"/>
              </a:ext>
            </a:extLst>
          </p:cNvPr>
          <p:cNvPicPr>
            <a:picLocks noChangeAspect="1"/>
          </p:cNvPicPr>
          <p:nvPr/>
        </p:nvPicPr>
        <p:blipFill>
          <a:blip r:embed="rId3"/>
          <a:stretch>
            <a:fillRect/>
          </a:stretch>
        </p:blipFill>
        <p:spPr>
          <a:xfrm>
            <a:off x="7878303" y="404456"/>
            <a:ext cx="3394448" cy="3322085"/>
          </a:xfrm>
          <a:prstGeom prst="rect">
            <a:avLst/>
          </a:prstGeom>
        </p:spPr>
      </p:pic>
      <p:sp>
        <p:nvSpPr>
          <p:cNvPr id="8" name="TextBox 7">
            <a:extLst>
              <a:ext uri="{FF2B5EF4-FFF2-40B4-BE49-F238E27FC236}">
                <a16:creationId xmlns="" xmlns:a16="http://schemas.microsoft.com/office/drawing/2014/main" id="{E23B95B7-031A-79FE-BCDF-379352807E4A}"/>
              </a:ext>
            </a:extLst>
          </p:cNvPr>
          <p:cNvSpPr txBox="1"/>
          <p:nvPr/>
        </p:nvSpPr>
        <p:spPr>
          <a:xfrm>
            <a:off x="565262" y="1096002"/>
            <a:ext cx="6740014" cy="1938992"/>
          </a:xfrm>
          <a:prstGeom prst="rect">
            <a:avLst/>
          </a:prstGeom>
          <a:noFill/>
        </p:spPr>
        <p:txBody>
          <a:bodyPr wrap="square">
            <a:spAutoFit/>
          </a:bodyPr>
          <a:lstStyle/>
          <a:p>
            <a:pPr algn="just"/>
            <a:r>
              <a:rPr lang="en-US" sz="2000" b="0" i="0" dirty="0">
                <a:effectLst/>
                <a:latin typeface="Nunito" pitchFamily="2" charset="0"/>
              </a:rPr>
              <a:t>Correlation is the statistical measure that defines to which extent two variables are linearly related to each other.</a:t>
            </a:r>
          </a:p>
          <a:p>
            <a:pPr algn="just"/>
            <a:endParaRPr lang="en-US" sz="2000" b="0" i="0" dirty="0">
              <a:effectLst/>
              <a:latin typeface="Nunito" pitchFamily="2" charset="0"/>
            </a:endParaRPr>
          </a:p>
          <a:p>
            <a:pPr algn="just"/>
            <a:r>
              <a:rPr lang="en-US" sz="2000" b="0" i="0" dirty="0">
                <a:effectLst/>
                <a:latin typeface="Nunito" pitchFamily="2" charset="0"/>
              </a:rPr>
              <a:t>We use </a:t>
            </a:r>
            <a:r>
              <a:rPr lang="en-US" sz="2000" b="0" i="0" u="sng" dirty="0">
                <a:effectLst/>
                <a:latin typeface="Nunito" pitchFamily="2" charset="0"/>
                <a:hlinkClick r:id="rId4">
                  <a:extLst>
                    <a:ext uri="{A12FA001-AC4F-418D-AE19-62706E023703}">
                      <ahyp:hlinkClr xmlns="" xmlns:ahyp="http://schemas.microsoft.com/office/drawing/2018/hyperlinkcolor" val="tx"/>
                    </a:ext>
                  </a:extLst>
                </a:hlinkClick>
              </a:rPr>
              <a:t>correlation</a:t>
            </a:r>
            <a:r>
              <a:rPr lang="en-US" sz="2000" b="0" i="0" dirty="0">
                <a:effectLst/>
                <a:latin typeface="Nunito" pitchFamily="2" charset="0"/>
              </a:rPr>
              <a:t> to find the relation between columns of the dataset</a:t>
            </a:r>
            <a:endParaRPr lang="en-IN" sz="2000" dirty="0"/>
          </a:p>
        </p:txBody>
      </p:sp>
      <p:pic>
        <p:nvPicPr>
          <p:cNvPr id="10" name="Picture 9">
            <a:extLst>
              <a:ext uri="{FF2B5EF4-FFF2-40B4-BE49-F238E27FC236}">
                <a16:creationId xmlns="" xmlns:a16="http://schemas.microsoft.com/office/drawing/2014/main" id="{B93098D6-FC33-06EF-D0FE-D3D788A06EB2}"/>
              </a:ext>
            </a:extLst>
          </p:cNvPr>
          <p:cNvPicPr>
            <a:picLocks noChangeAspect="1"/>
          </p:cNvPicPr>
          <p:nvPr/>
        </p:nvPicPr>
        <p:blipFill>
          <a:blip r:embed="rId5"/>
          <a:stretch>
            <a:fillRect/>
          </a:stretch>
        </p:blipFill>
        <p:spPr>
          <a:xfrm>
            <a:off x="784514" y="3429000"/>
            <a:ext cx="5947734" cy="2511265"/>
          </a:xfrm>
          <a:prstGeom prst="rect">
            <a:avLst/>
          </a:prstGeom>
        </p:spPr>
      </p:pic>
    </p:spTree>
    <p:extLst>
      <p:ext uri="{BB962C8B-B14F-4D97-AF65-F5344CB8AC3E}">
        <p14:creationId xmlns:p14="http://schemas.microsoft.com/office/powerpoint/2010/main" val="39342587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CBDDD54-E59C-33D9-AA3C-9A93E268D9CC}"/>
              </a:ext>
            </a:extLst>
          </p:cNvPr>
          <p:cNvPicPr>
            <a:picLocks noChangeAspect="1"/>
          </p:cNvPicPr>
          <p:nvPr/>
        </p:nvPicPr>
        <p:blipFill>
          <a:blip r:embed="rId2"/>
          <a:stretch>
            <a:fillRect/>
          </a:stretch>
        </p:blipFill>
        <p:spPr>
          <a:xfrm>
            <a:off x="2888768" y="94961"/>
            <a:ext cx="7338696" cy="6668078"/>
          </a:xfrm>
          <a:prstGeom prst="rect">
            <a:avLst/>
          </a:prstGeom>
        </p:spPr>
      </p:pic>
      <p:sp>
        <p:nvSpPr>
          <p:cNvPr id="7" name="TextBox 6">
            <a:extLst>
              <a:ext uri="{FF2B5EF4-FFF2-40B4-BE49-F238E27FC236}">
                <a16:creationId xmlns="" xmlns:a16="http://schemas.microsoft.com/office/drawing/2014/main" id="{92DA6E42-F8BE-F174-4246-0BDF43C631D9}"/>
              </a:ext>
            </a:extLst>
          </p:cNvPr>
          <p:cNvSpPr txBox="1"/>
          <p:nvPr/>
        </p:nvSpPr>
        <p:spPr>
          <a:xfrm>
            <a:off x="255638" y="169295"/>
            <a:ext cx="6096000" cy="369332"/>
          </a:xfrm>
          <a:prstGeom prst="rect">
            <a:avLst/>
          </a:prstGeom>
          <a:noFill/>
        </p:spPr>
        <p:txBody>
          <a:bodyPr wrap="square">
            <a:spAutoFit/>
          </a:bodyPr>
          <a:lstStyle/>
          <a:p>
            <a:r>
              <a:rPr lang="en-IN" sz="1800" dirty="0"/>
              <a:t>For Understanding </a:t>
            </a:r>
            <a:endParaRPr lang="en-IN" dirty="0"/>
          </a:p>
        </p:txBody>
      </p:sp>
    </p:spTree>
    <p:extLst>
      <p:ext uri="{BB962C8B-B14F-4D97-AF65-F5344CB8AC3E}">
        <p14:creationId xmlns:p14="http://schemas.microsoft.com/office/powerpoint/2010/main" val="34049713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5BE0472-D90C-DAFB-C382-BA25737943B9}"/>
              </a:ext>
            </a:extLst>
          </p:cNvPr>
          <p:cNvPicPr>
            <a:picLocks noChangeAspect="1"/>
          </p:cNvPicPr>
          <p:nvPr/>
        </p:nvPicPr>
        <p:blipFill>
          <a:blip r:embed="rId2"/>
          <a:stretch>
            <a:fillRect/>
          </a:stretch>
        </p:blipFill>
        <p:spPr>
          <a:xfrm>
            <a:off x="2109019" y="1292391"/>
            <a:ext cx="7973962" cy="5195406"/>
          </a:xfrm>
          <a:prstGeom prst="rect">
            <a:avLst/>
          </a:prstGeom>
        </p:spPr>
      </p:pic>
      <p:sp>
        <p:nvSpPr>
          <p:cNvPr id="7" name="TextBox 6">
            <a:extLst>
              <a:ext uri="{FF2B5EF4-FFF2-40B4-BE49-F238E27FC236}">
                <a16:creationId xmlns="" xmlns:a16="http://schemas.microsoft.com/office/drawing/2014/main" id="{6610BBA7-5C2B-F39C-FFF9-2DB7949FFF61}"/>
              </a:ext>
            </a:extLst>
          </p:cNvPr>
          <p:cNvSpPr txBox="1"/>
          <p:nvPr/>
        </p:nvSpPr>
        <p:spPr>
          <a:xfrm>
            <a:off x="648929" y="679725"/>
            <a:ext cx="10599174" cy="369332"/>
          </a:xfrm>
          <a:prstGeom prst="rect">
            <a:avLst/>
          </a:prstGeom>
          <a:noFill/>
        </p:spPr>
        <p:txBody>
          <a:bodyPr wrap="square">
            <a:spAutoFit/>
          </a:bodyPr>
          <a:lstStyle/>
          <a:p>
            <a:r>
              <a:rPr lang="en-US" b="0" i="0" dirty="0">
                <a:solidFill>
                  <a:srgbClr val="000000"/>
                </a:solidFill>
                <a:effectLst/>
                <a:latin typeface="Helvetica" panose="020B0604020202020204" pitchFamily="34" charset="0"/>
              </a:rPr>
              <a:t>Example:2 The amount of coffee that individuals consume and their IQ level has a correlation of zero.</a:t>
            </a:r>
            <a:endParaRPr lang="en-IN" dirty="0"/>
          </a:p>
        </p:txBody>
      </p:sp>
      <p:sp>
        <p:nvSpPr>
          <p:cNvPr id="9" name="TextBox 8">
            <a:extLst>
              <a:ext uri="{FF2B5EF4-FFF2-40B4-BE49-F238E27FC236}">
                <a16:creationId xmlns="" xmlns:a16="http://schemas.microsoft.com/office/drawing/2014/main" id="{B141BE02-7EDD-4332-573F-F994994B81F5}"/>
              </a:ext>
            </a:extLst>
          </p:cNvPr>
          <p:cNvSpPr txBox="1"/>
          <p:nvPr/>
        </p:nvSpPr>
        <p:spPr>
          <a:xfrm>
            <a:off x="196645" y="185537"/>
            <a:ext cx="6096000" cy="369332"/>
          </a:xfrm>
          <a:prstGeom prst="rect">
            <a:avLst/>
          </a:prstGeom>
          <a:noFill/>
        </p:spPr>
        <p:txBody>
          <a:bodyPr wrap="square">
            <a:spAutoFit/>
          </a:bodyPr>
          <a:lstStyle/>
          <a:p>
            <a:r>
              <a:rPr lang="en-IN" sz="1800" dirty="0"/>
              <a:t>For Understanding </a:t>
            </a:r>
            <a:endParaRPr lang="en-IN" dirty="0"/>
          </a:p>
        </p:txBody>
      </p:sp>
    </p:spTree>
    <p:extLst>
      <p:ext uri="{BB962C8B-B14F-4D97-AF65-F5344CB8AC3E}">
        <p14:creationId xmlns:p14="http://schemas.microsoft.com/office/powerpoint/2010/main" val="31625630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A682C7-9671-B1D0-6339-0C80944EFB01}"/>
              </a:ext>
            </a:extLst>
          </p:cNvPr>
          <p:cNvSpPr>
            <a:spLocks noGrp="1"/>
          </p:cNvSpPr>
          <p:nvPr>
            <p:ph type="title"/>
          </p:nvPr>
        </p:nvSpPr>
        <p:spPr>
          <a:xfrm>
            <a:off x="277762" y="237307"/>
            <a:ext cx="10515600" cy="893404"/>
          </a:xfrm>
        </p:spPr>
        <p:txBody>
          <a:bodyPr/>
          <a:lstStyle/>
          <a:p>
            <a:r>
              <a:rPr lang="en-IN" dirty="0"/>
              <a:t>For Understanding</a:t>
            </a:r>
          </a:p>
        </p:txBody>
      </p:sp>
      <p:sp>
        <p:nvSpPr>
          <p:cNvPr id="3" name="Content Placeholder 2">
            <a:extLst>
              <a:ext uri="{FF2B5EF4-FFF2-40B4-BE49-F238E27FC236}">
                <a16:creationId xmlns="" xmlns:a16="http://schemas.microsoft.com/office/drawing/2014/main" id="{74523530-CCCC-CCEF-3F2D-0007D1862B77}"/>
              </a:ext>
            </a:extLst>
          </p:cNvPr>
          <p:cNvSpPr>
            <a:spLocks noGrp="1"/>
          </p:cNvSpPr>
          <p:nvPr>
            <p:ph idx="1"/>
          </p:nvPr>
        </p:nvSpPr>
        <p:spPr>
          <a:xfrm>
            <a:off x="631722" y="1442167"/>
            <a:ext cx="10515600" cy="4351338"/>
          </a:xfrm>
        </p:spPr>
        <p:txBody>
          <a:bodyPr>
            <a:normAutofit lnSpcReduction="10000"/>
          </a:bodyPr>
          <a:lstStyle/>
          <a:p>
            <a:pPr marL="0" indent="0" algn="l" fontAlgn="base">
              <a:buNone/>
            </a:pPr>
            <a:r>
              <a:rPr lang="en-US" b="1" i="0" dirty="0">
                <a:solidFill>
                  <a:srgbClr val="273239"/>
                </a:solidFill>
                <a:effectLst/>
                <a:latin typeface="Nunito" pitchFamily="2" charset="0"/>
              </a:rPr>
              <a:t>Use Cases For Heatmaps </a:t>
            </a:r>
          </a:p>
          <a:p>
            <a:pPr algn="l" fontAlgn="base"/>
            <a:r>
              <a:rPr lang="en-US" b="0" i="0" dirty="0">
                <a:solidFill>
                  <a:srgbClr val="273239"/>
                </a:solidFill>
                <a:effectLst/>
                <a:latin typeface="Nunito" pitchFamily="2" charset="0"/>
              </a:rPr>
              <a:t>As we know the Heatmap is just a colored representation of a matrix. However, heatmap has a very large use case. We can use heatmaps for the following purpose.</a:t>
            </a:r>
          </a:p>
          <a:p>
            <a:pPr algn="l" fontAlgn="base">
              <a:buFont typeface="Arial" panose="020B0604020202020204" pitchFamily="34" charset="0"/>
              <a:buChar char="•"/>
            </a:pPr>
            <a:r>
              <a:rPr lang="en-US" b="0" i="0" dirty="0">
                <a:solidFill>
                  <a:srgbClr val="273239"/>
                </a:solidFill>
                <a:effectLst/>
                <a:latin typeface="Nunito" pitchFamily="2" charset="0"/>
              </a:rPr>
              <a:t> It is used to see the correlation between columns of a dataset where we can use a darker color for columns having a high correlation. </a:t>
            </a:r>
          </a:p>
          <a:p>
            <a:pPr algn="l" fontAlgn="base">
              <a:buFont typeface="Arial" panose="020B0604020202020204" pitchFamily="34" charset="0"/>
              <a:buChar char="•"/>
            </a:pPr>
            <a:r>
              <a:rPr lang="en-US" b="0" i="0" dirty="0">
                <a:solidFill>
                  <a:srgbClr val="273239"/>
                </a:solidFill>
                <a:effectLst/>
                <a:latin typeface="Nunito" pitchFamily="2" charset="0"/>
              </a:rPr>
              <a:t> We can also use heatmaps for plotting various time series and finance-related data where the Y-axis will be the month and X-axis will be the year and the element of the heatmap will be our data.</a:t>
            </a:r>
          </a:p>
          <a:p>
            <a:endParaRPr lang="en-IN" dirty="0"/>
          </a:p>
        </p:txBody>
      </p:sp>
    </p:spTree>
    <p:extLst>
      <p:ext uri="{BB962C8B-B14F-4D97-AF65-F5344CB8AC3E}">
        <p14:creationId xmlns:p14="http://schemas.microsoft.com/office/powerpoint/2010/main" val="33512582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158063F-81A0-3F43-F65C-A494D2E5555E}"/>
              </a:ext>
            </a:extLst>
          </p:cNvPr>
          <p:cNvSpPr>
            <a:spLocks noGrp="1"/>
          </p:cNvSpPr>
          <p:nvPr>
            <p:ph idx="1"/>
          </p:nvPr>
        </p:nvSpPr>
        <p:spPr>
          <a:xfrm>
            <a:off x="547883" y="392847"/>
            <a:ext cx="10515600" cy="5337175"/>
          </a:xfrm>
        </p:spPr>
        <p:txBody>
          <a:bodyPr/>
          <a:lstStyle/>
          <a:p>
            <a:pPr marL="0" indent="0">
              <a:buNone/>
            </a:pPr>
            <a:r>
              <a:rPr lang="en-US" dirty="0">
                <a:solidFill>
                  <a:schemeClr val="accent1"/>
                </a:solidFill>
              </a:rPr>
              <a:t>Heatmap  </a:t>
            </a:r>
          </a:p>
          <a:p>
            <a:r>
              <a:rPr lang="en-US" dirty="0"/>
              <a:t>Heatmap is a graphical representation of 2D matrix. It takes a matrix as input and </a:t>
            </a:r>
            <a:r>
              <a:rPr lang="en-US" dirty="0" err="1"/>
              <a:t>colours</a:t>
            </a:r>
            <a:r>
              <a:rPr lang="en-US" dirty="0"/>
              <a:t>  it. </a:t>
            </a:r>
          </a:p>
          <a:p>
            <a:r>
              <a:rPr lang="en-US" dirty="0"/>
              <a:t>The darker </a:t>
            </a:r>
            <a:r>
              <a:rPr lang="en-US" dirty="0" err="1"/>
              <a:t>colours</a:t>
            </a:r>
            <a:r>
              <a:rPr lang="en-US" dirty="0"/>
              <a:t> indicate very large values and lighter </a:t>
            </a:r>
            <a:r>
              <a:rPr lang="en-US" dirty="0" err="1"/>
              <a:t>colours</a:t>
            </a:r>
            <a:r>
              <a:rPr lang="en-US" dirty="0"/>
              <a:t> indicate smaller values.  </a:t>
            </a:r>
          </a:p>
          <a:p>
            <a:r>
              <a:rPr lang="en-US" dirty="0"/>
              <a:t>The advantage of this method is that humans perceive </a:t>
            </a:r>
            <a:r>
              <a:rPr lang="en-US" dirty="0" err="1"/>
              <a:t>colours</a:t>
            </a:r>
            <a:r>
              <a:rPr lang="en-US" dirty="0"/>
              <a:t> well. So, by </a:t>
            </a:r>
            <a:r>
              <a:rPr lang="en-US" dirty="0" err="1"/>
              <a:t>colour</a:t>
            </a:r>
            <a:r>
              <a:rPr lang="en-US" dirty="0"/>
              <a:t> shaping, larger  values can be perceived well.</a:t>
            </a:r>
          </a:p>
          <a:p>
            <a:r>
              <a:rPr lang="en-US" dirty="0"/>
              <a:t> For example, in vehicle traffic data, heavy traffic regions can be  differentiated from low traffic regions through heatmap. </a:t>
            </a:r>
          </a:p>
          <a:p>
            <a:pPr marL="0" indent="0">
              <a:buNone/>
            </a:pPr>
            <a:endParaRPr lang="en-US" dirty="0"/>
          </a:p>
        </p:txBody>
      </p:sp>
    </p:spTree>
    <p:extLst>
      <p:ext uri="{BB962C8B-B14F-4D97-AF65-F5344CB8AC3E}">
        <p14:creationId xmlns:p14="http://schemas.microsoft.com/office/powerpoint/2010/main" val="38740346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82C9A53-9D49-F012-9AE5-2C776CADE5C9}"/>
              </a:ext>
            </a:extLst>
          </p:cNvPr>
          <p:cNvSpPr>
            <a:spLocks noGrp="1"/>
          </p:cNvSpPr>
          <p:nvPr>
            <p:ph idx="1"/>
          </p:nvPr>
        </p:nvSpPr>
        <p:spPr>
          <a:xfrm>
            <a:off x="668776" y="601304"/>
            <a:ext cx="10854447" cy="4351338"/>
          </a:xfrm>
        </p:spPr>
        <p:txBody>
          <a:bodyPr/>
          <a:lstStyle/>
          <a:p>
            <a:r>
              <a:rPr lang="en-US" dirty="0"/>
              <a:t>In Figure, patient data highlighting weight and health status is plotted. Here, X-axis is weights and Y-axis is patient counts. </a:t>
            </a:r>
          </a:p>
          <a:p>
            <a:r>
              <a:rPr lang="en-US" dirty="0"/>
              <a:t>The dark </a:t>
            </a:r>
            <a:r>
              <a:rPr lang="en-US" dirty="0" err="1"/>
              <a:t>colour</a:t>
            </a:r>
            <a:r>
              <a:rPr lang="en-US" dirty="0"/>
              <a:t> regions highlight patients’ weights vs  patient counts in health status. </a:t>
            </a:r>
          </a:p>
          <a:p>
            <a:pPr marL="0" indent="0">
              <a:buNone/>
            </a:pPr>
            <a:r>
              <a:rPr lang="en-US" dirty="0"/>
              <a:t> </a:t>
            </a:r>
          </a:p>
        </p:txBody>
      </p:sp>
      <p:pic>
        <p:nvPicPr>
          <p:cNvPr id="5" name="Picture 4">
            <a:extLst>
              <a:ext uri="{FF2B5EF4-FFF2-40B4-BE49-F238E27FC236}">
                <a16:creationId xmlns="" xmlns:a16="http://schemas.microsoft.com/office/drawing/2014/main" id="{A4ACE74D-36DC-2AAE-B7EC-D02FC4D64DD3}"/>
              </a:ext>
            </a:extLst>
          </p:cNvPr>
          <p:cNvPicPr>
            <a:picLocks noChangeAspect="1"/>
          </p:cNvPicPr>
          <p:nvPr/>
        </p:nvPicPr>
        <p:blipFill>
          <a:blip r:embed="rId2"/>
          <a:stretch>
            <a:fillRect/>
          </a:stretch>
        </p:blipFill>
        <p:spPr>
          <a:xfrm>
            <a:off x="2516957" y="2450921"/>
            <a:ext cx="6938328" cy="4091835"/>
          </a:xfrm>
          <a:prstGeom prst="rect">
            <a:avLst/>
          </a:prstGeom>
        </p:spPr>
      </p:pic>
    </p:spTree>
    <p:extLst>
      <p:ext uri="{BB962C8B-B14F-4D97-AF65-F5344CB8AC3E}">
        <p14:creationId xmlns:p14="http://schemas.microsoft.com/office/powerpoint/2010/main" val="9656286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7DAEA74-EDC7-7C35-20CB-BD9809359A06}"/>
              </a:ext>
            </a:extLst>
          </p:cNvPr>
          <p:cNvSpPr>
            <a:spLocks noGrp="1"/>
          </p:cNvSpPr>
          <p:nvPr>
            <p:ph idx="1"/>
          </p:nvPr>
        </p:nvSpPr>
        <p:spPr>
          <a:xfrm>
            <a:off x="809017" y="1104265"/>
            <a:ext cx="10406974" cy="4351338"/>
          </a:xfrm>
        </p:spPr>
        <p:txBody>
          <a:bodyPr/>
          <a:lstStyle/>
          <a:p>
            <a:pPr marL="0" indent="0">
              <a:buNone/>
            </a:pPr>
            <a:r>
              <a:rPr lang="en-US" dirty="0" err="1"/>
              <a:t>Pairplot</a:t>
            </a:r>
            <a:r>
              <a:rPr lang="en-US" dirty="0"/>
              <a:t>  </a:t>
            </a:r>
          </a:p>
          <a:p>
            <a:pPr marL="0" indent="0">
              <a:buNone/>
            </a:pPr>
            <a:endParaRPr lang="en-US" dirty="0"/>
          </a:p>
          <a:p>
            <a:pPr marL="0" indent="0">
              <a:buNone/>
            </a:pPr>
            <a:r>
              <a:rPr lang="en-US" dirty="0" err="1"/>
              <a:t>Pairplot</a:t>
            </a:r>
            <a:r>
              <a:rPr lang="en-US" dirty="0"/>
              <a:t> or scatter matrix is a data visual technique for multivariate data. </a:t>
            </a:r>
          </a:p>
          <a:p>
            <a:pPr marL="0" indent="0">
              <a:buNone/>
            </a:pPr>
            <a:r>
              <a:rPr lang="en-US" dirty="0"/>
              <a:t>A scatter matrix consists of several pair-wise scatter plots of variables of the multivariate data. </a:t>
            </a:r>
          </a:p>
          <a:p>
            <a:pPr marL="0" indent="0">
              <a:buNone/>
            </a:pPr>
            <a:r>
              <a:rPr lang="en-US" dirty="0"/>
              <a:t>All the results are presented in a matrix format. </a:t>
            </a:r>
          </a:p>
          <a:p>
            <a:pPr marL="0" indent="0">
              <a:buNone/>
            </a:pPr>
            <a:r>
              <a:rPr lang="en-US" dirty="0"/>
              <a:t>By visual examination of the chart, one can easily find relationships among the variables such as correlation between the variables. </a:t>
            </a:r>
          </a:p>
          <a:p>
            <a:pPr marL="0" indent="0">
              <a:buNone/>
            </a:pPr>
            <a:endParaRPr lang="en-US" dirty="0"/>
          </a:p>
        </p:txBody>
      </p:sp>
    </p:spTree>
    <p:extLst>
      <p:ext uri="{BB962C8B-B14F-4D97-AF65-F5344CB8AC3E}">
        <p14:creationId xmlns:p14="http://schemas.microsoft.com/office/powerpoint/2010/main" val="24892693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C69B5A2-EAA7-CFD4-7681-59CAE104F3AA}"/>
              </a:ext>
            </a:extLst>
          </p:cNvPr>
          <p:cNvSpPr>
            <a:spLocks noGrp="1"/>
          </p:cNvSpPr>
          <p:nvPr>
            <p:ph idx="1"/>
          </p:nvPr>
        </p:nvSpPr>
        <p:spPr>
          <a:xfrm>
            <a:off x="767080" y="606425"/>
            <a:ext cx="10515600" cy="4351338"/>
          </a:xfrm>
        </p:spPr>
        <p:txBody>
          <a:bodyPr/>
          <a:lstStyle/>
          <a:p>
            <a:r>
              <a:rPr lang="en-US" dirty="0"/>
              <a:t>A random matrix of three columns is chosen and the relationships of the columns is plotted  as a </a:t>
            </a:r>
            <a:r>
              <a:rPr lang="en-US" dirty="0" err="1"/>
              <a:t>pairplot</a:t>
            </a:r>
            <a:r>
              <a:rPr lang="en-US" dirty="0"/>
              <a:t> (or </a:t>
            </a:r>
            <a:r>
              <a:rPr lang="en-US" dirty="0" err="1"/>
              <a:t>scattermatrix</a:t>
            </a:r>
            <a:r>
              <a:rPr lang="en-US" dirty="0"/>
              <a:t>)</a:t>
            </a:r>
          </a:p>
          <a:p>
            <a:endParaRPr lang="en-US" dirty="0"/>
          </a:p>
        </p:txBody>
      </p:sp>
      <p:pic>
        <p:nvPicPr>
          <p:cNvPr id="5" name="Picture 4">
            <a:extLst>
              <a:ext uri="{FF2B5EF4-FFF2-40B4-BE49-F238E27FC236}">
                <a16:creationId xmlns="" xmlns:a16="http://schemas.microsoft.com/office/drawing/2014/main" id="{F870D373-BA36-5D3B-9FCC-552E470AEE60}"/>
              </a:ext>
            </a:extLst>
          </p:cNvPr>
          <p:cNvPicPr>
            <a:picLocks noChangeAspect="1"/>
          </p:cNvPicPr>
          <p:nvPr/>
        </p:nvPicPr>
        <p:blipFill>
          <a:blip r:embed="rId2"/>
          <a:stretch>
            <a:fillRect/>
          </a:stretch>
        </p:blipFill>
        <p:spPr>
          <a:xfrm>
            <a:off x="2188311" y="1781963"/>
            <a:ext cx="7130788" cy="4197237"/>
          </a:xfrm>
          <a:prstGeom prst="rect">
            <a:avLst/>
          </a:prstGeom>
        </p:spPr>
      </p:pic>
    </p:spTree>
    <p:extLst>
      <p:ext uri="{BB962C8B-B14F-4D97-AF65-F5344CB8AC3E}">
        <p14:creationId xmlns:p14="http://schemas.microsoft.com/office/powerpoint/2010/main" val="41010226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AF3C09-7780-7990-FED6-9F3DD8AFE3BC}"/>
              </a:ext>
            </a:extLst>
          </p:cNvPr>
          <p:cNvSpPr>
            <a:spLocks noGrp="1"/>
          </p:cNvSpPr>
          <p:nvPr>
            <p:ph type="title"/>
          </p:nvPr>
        </p:nvSpPr>
        <p:spPr>
          <a:xfrm>
            <a:off x="287593" y="330712"/>
            <a:ext cx="10515600" cy="667262"/>
          </a:xfrm>
        </p:spPr>
        <p:txBody>
          <a:bodyPr/>
          <a:lstStyle/>
          <a:p>
            <a:r>
              <a:rPr lang="en-IN" sz="2800" dirty="0">
                <a:solidFill>
                  <a:srgbClr val="202124"/>
                </a:solidFill>
                <a:latin typeface="Google Sans"/>
                <a:ea typeface="+mn-ea"/>
                <a:cs typeface="+mn-cs"/>
              </a:rPr>
              <a:t>For Understanding:</a:t>
            </a:r>
          </a:p>
        </p:txBody>
      </p:sp>
      <p:sp>
        <p:nvSpPr>
          <p:cNvPr id="3" name="Content Placeholder 2">
            <a:extLst>
              <a:ext uri="{FF2B5EF4-FFF2-40B4-BE49-F238E27FC236}">
                <a16:creationId xmlns="" xmlns:a16="http://schemas.microsoft.com/office/drawing/2014/main" id="{83615F37-B02A-8431-69CA-99D12CE740B2}"/>
              </a:ext>
            </a:extLst>
          </p:cNvPr>
          <p:cNvSpPr>
            <a:spLocks noGrp="1"/>
          </p:cNvSpPr>
          <p:nvPr>
            <p:ph idx="1"/>
          </p:nvPr>
        </p:nvSpPr>
        <p:spPr>
          <a:xfrm>
            <a:off x="838200" y="1199535"/>
            <a:ext cx="10515600" cy="4660491"/>
          </a:xfrm>
        </p:spPr>
        <p:txBody>
          <a:bodyPr>
            <a:normAutofit/>
          </a:bodyPr>
          <a:lstStyle/>
          <a:p>
            <a:r>
              <a:rPr lang="en-US" b="0" i="0" dirty="0">
                <a:solidFill>
                  <a:srgbClr val="202124"/>
                </a:solidFill>
                <a:effectLst/>
                <a:latin typeface="Google Sans"/>
              </a:rPr>
              <a:t>Gaussian elimination method is known as the </a:t>
            </a:r>
            <a:r>
              <a:rPr lang="en-US" b="1" i="0" dirty="0">
                <a:effectLst/>
                <a:latin typeface="Google Sans"/>
              </a:rPr>
              <a:t>row reduction algorithm for solving linear equations systems.</a:t>
            </a:r>
            <a:r>
              <a:rPr lang="en-US" b="0" i="0" dirty="0">
                <a:solidFill>
                  <a:srgbClr val="202124"/>
                </a:solidFill>
                <a:effectLst/>
                <a:latin typeface="Google Sans"/>
              </a:rPr>
              <a:t> </a:t>
            </a:r>
          </a:p>
          <a:p>
            <a:r>
              <a:rPr lang="en-US" b="0" i="0" dirty="0">
                <a:solidFill>
                  <a:srgbClr val="202124"/>
                </a:solidFill>
                <a:effectLst/>
                <a:latin typeface="Google Sans"/>
              </a:rPr>
              <a:t>It consists of a sequence of operations performed on the corresponding matrix of coefficients.</a:t>
            </a:r>
          </a:p>
          <a:p>
            <a:r>
              <a:rPr lang="en-US" b="0" i="0" dirty="0">
                <a:solidFill>
                  <a:srgbClr val="4D5156"/>
                </a:solidFill>
                <a:effectLst/>
                <a:latin typeface="Google Sans"/>
              </a:rPr>
              <a:t>Gaussian elimination </a:t>
            </a:r>
            <a:r>
              <a:rPr lang="en-US" b="0" i="0" dirty="0">
                <a:solidFill>
                  <a:srgbClr val="040C28"/>
                </a:solidFill>
                <a:effectLst/>
                <a:latin typeface="Google Sans"/>
              </a:rPr>
              <a:t>aims to transform a system of linear equations into an upper-triangular matrix in order to solve the unknowns and derive a solution</a:t>
            </a:r>
            <a:r>
              <a:rPr lang="en-US" b="0" i="0" dirty="0">
                <a:solidFill>
                  <a:srgbClr val="4D5156"/>
                </a:solidFill>
                <a:effectLst/>
                <a:latin typeface="Google Sans"/>
              </a:rPr>
              <a:t>.</a:t>
            </a:r>
          </a:p>
          <a:p>
            <a:r>
              <a:rPr lang="en-US" b="0" i="0" dirty="0">
                <a:effectLst/>
                <a:latin typeface="arial" panose="020B0604020202020204" pitchFamily="34" charset="0"/>
              </a:rPr>
              <a:t>Gauss elimination method is </a:t>
            </a:r>
            <a:r>
              <a:rPr lang="en-US" b="1" i="0" dirty="0">
                <a:effectLst/>
                <a:latin typeface="arial" panose="020B0604020202020204" pitchFamily="34" charset="0"/>
              </a:rPr>
              <a:t>used to find the value of variables</a:t>
            </a:r>
            <a:r>
              <a:rPr lang="en-US" b="0" i="0" dirty="0">
                <a:effectLst/>
                <a:latin typeface="arial" panose="020B0604020202020204" pitchFamily="34" charset="0"/>
              </a:rPr>
              <a:t>.</a:t>
            </a:r>
          </a:p>
          <a:p>
            <a:pPr marL="0" indent="0">
              <a:buNone/>
            </a:pPr>
            <a:endParaRPr lang="en-IN" dirty="0"/>
          </a:p>
        </p:txBody>
      </p:sp>
    </p:spTree>
    <p:extLst>
      <p:ext uri="{BB962C8B-B14F-4D97-AF65-F5344CB8AC3E}">
        <p14:creationId xmlns:p14="http://schemas.microsoft.com/office/powerpoint/2010/main" val="319980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63880" y="613092"/>
            <a:ext cx="10515600" cy="5631815"/>
          </a:xfrm>
        </p:spPr>
        <p:txBody>
          <a:bodyPr>
            <a:normAutofit lnSpcReduction="10000"/>
          </a:bodyPr>
          <a:lstStyle/>
          <a:p>
            <a:pPr algn="just"/>
            <a:r>
              <a:rPr lang="en-US" dirty="0"/>
              <a:t>The measurements can be arranged  in the form of a matrix. </a:t>
            </a:r>
          </a:p>
          <a:p>
            <a:pPr algn="just"/>
            <a:r>
              <a:rPr lang="en-US" dirty="0"/>
              <a:t>Rows in the matrix represent an </a:t>
            </a:r>
            <a:r>
              <a:rPr lang="en-US" dirty="0">
                <a:solidFill>
                  <a:schemeClr val="accent5">
                    <a:lumMod val="75000"/>
                  </a:schemeClr>
                </a:solidFill>
              </a:rPr>
              <a:t>object</a:t>
            </a:r>
            <a:r>
              <a:rPr lang="en-US" dirty="0"/>
              <a:t> and can be called as entities, cases,  or records. </a:t>
            </a:r>
          </a:p>
          <a:p>
            <a:pPr algn="just"/>
            <a:r>
              <a:rPr lang="en-US" dirty="0"/>
              <a:t>The columns of the dataset are called </a:t>
            </a:r>
            <a:r>
              <a:rPr lang="en-US" dirty="0">
                <a:solidFill>
                  <a:schemeClr val="accent5">
                    <a:lumMod val="75000"/>
                  </a:schemeClr>
                </a:solidFill>
              </a:rPr>
              <a:t>attributes, features, or fields</a:t>
            </a:r>
            <a:r>
              <a:rPr lang="en-US" dirty="0"/>
              <a:t>. The table is filled  with observed data. Also, it is better to note the general jargons that are associated with the dataset.  </a:t>
            </a:r>
          </a:p>
          <a:p>
            <a:pPr algn="just"/>
            <a:r>
              <a:rPr lang="en-US" dirty="0"/>
              <a:t>Label is the term that is used to describe the individual observations. </a:t>
            </a:r>
          </a:p>
          <a:p>
            <a:pPr marL="0" indent="0" algn="just">
              <a:buNone/>
            </a:pPr>
            <a:r>
              <a:rPr lang="en-US" b="1" u="sng" dirty="0"/>
              <a:t>Data Matrix </a:t>
            </a:r>
          </a:p>
          <a:p>
            <a:pPr algn="just"/>
            <a:r>
              <a:rPr lang="en-US" dirty="0"/>
              <a:t>It is a variation of the record type because </a:t>
            </a:r>
          </a:p>
          <a:p>
            <a:pPr marL="0" indent="0" algn="just">
              <a:buNone/>
            </a:pPr>
            <a:r>
              <a:rPr lang="en-US" dirty="0"/>
              <a:t>it consists of </a:t>
            </a:r>
            <a:r>
              <a:rPr lang="en-US" u="sng" dirty="0">
                <a:solidFill>
                  <a:schemeClr val="accent5">
                    <a:lumMod val="75000"/>
                  </a:schemeClr>
                </a:solidFill>
              </a:rPr>
              <a:t>numeric attributes</a:t>
            </a:r>
            <a:endParaRPr lang="en-US" dirty="0">
              <a:solidFill>
                <a:schemeClr val="accent5">
                  <a:lumMod val="75000"/>
                </a:schemeClr>
              </a:solidFill>
            </a:endParaRPr>
          </a:p>
          <a:p>
            <a:pPr algn="just"/>
            <a:r>
              <a:rPr lang="en-US" dirty="0"/>
              <a:t>The </a:t>
            </a:r>
            <a:r>
              <a:rPr lang="en-US" dirty="0">
                <a:solidFill>
                  <a:schemeClr val="accent5">
                    <a:lumMod val="75000"/>
                  </a:schemeClr>
                </a:solidFill>
              </a:rPr>
              <a:t>standard matrix operations </a:t>
            </a:r>
            <a:r>
              <a:rPr lang="en-US" dirty="0"/>
              <a:t>can be applied on these data. </a:t>
            </a:r>
          </a:p>
          <a:p>
            <a:pPr algn="just"/>
            <a:r>
              <a:rPr lang="en-US" dirty="0"/>
              <a:t>The data is thought of as </a:t>
            </a:r>
            <a:r>
              <a:rPr lang="en-US" dirty="0">
                <a:solidFill>
                  <a:schemeClr val="accent5">
                    <a:lumMod val="75000"/>
                  </a:schemeClr>
                </a:solidFill>
              </a:rPr>
              <a:t>points or vectors </a:t>
            </a:r>
            <a:r>
              <a:rPr lang="en-US" dirty="0"/>
              <a:t>in the multidimensional space where every attribute is a dimension describing the object.  </a:t>
            </a:r>
          </a:p>
          <a:p>
            <a:endParaRPr lang="en-US" dirty="0"/>
          </a:p>
        </p:txBody>
      </p:sp>
      <p:sp>
        <p:nvSpPr>
          <p:cNvPr id="4" name="TextBox 3">
            <a:extLst>
              <a:ext uri="{FF2B5EF4-FFF2-40B4-BE49-F238E27FC236}">
                <a16:creationId xmlns="" xmlns:a16="http://schemas.microsoft.com/office/drawing/2014/main" id="{F96A3AC2-EBA1-C781-3004-DFB3E654F0CD}"/>
              </a:ext>
            </a:extLst>
          </p:cNvPr>
          <p:cNvSpPr txBox="1"/>
          <p:nvPr/>
        </p:nvSpPr>
        <p:spPr>
          <a:xfrm>
            <a:off x="792480" y="6488668"/>
            <a:ext cx="8382000" cy="369332"/>
          </a:xfrm>
          <a:prstGeom prst="rect">
            <a:avLst/>
          </a:prstGeom>
          <a:noFill/>
        </p:spPr>
        <p:txBody>
          <a:bodyPr wrap="square">
            <a:spAutoFit/>
          </a:bodyPr>
          <a:lstStyle/>
          <a:p>
            <a:r>
              <a:rPr lang="en-US" b="0" i="0" dirty="0">
                <a:solidFill>
                  <a:srgbClr val="4D5156"/>
                </a:solidFill>
                <a:effectLst/>
                <a:latin typeface="Google Sans"/>
              </a:rPr>
              <a:t>Jargon is occupation-specific language used by people in a given profession</a:t>
            </a:r>
            <a:endParaRPr lang="en-IN" dirty="0"/>
          </a:p>
        </p:txBody>
      </p:sp>
      <p:pic>
        <p:nvPicPr>
          <p:cNvPr id="6" name="Picture 5">
            <a:extLst>
              <a:ext uri="{FF2B5EF4-FFF2-40B4-BE49-F238E27FC236}">
                <a16:creationId xmlns="" xmlns:a16="http://schemas.microsoft.com/office/drawing/2014/main" id="{2AECC1BB-91AF-9D14-5117-73DEC3320FCE}"/>
              </a:ext>
            </a:extLst>
          </p:cNvPr>
          <p:cNvPicPr>
            <a:picLocks noChangeAspect="1"/>
          </p:cNvPicPr>
          <p:nvPr/>
        </p:nvPicPr>
        <p:blipFill>
          <a:blip r:embed="rId2"/>
          <a:stretch>
            <a:fillRect/>
          </a:stretch>
        </p:blipFill>
        <p:spPr>
          <a:xfrm>
            <a:off x="7828196" y="3533987"/>
            <a:ext cx="2738204" cy="1413979"/>
          </a:xfrm>
          <a:prstGeom prst="rect">
            <a:avLst/>
          </a:prstGeom>
        </p:spPr>
      </p:pic>
    </p:spTree>
    <p:extLst>
      <p:ext uri="{BB962C8B-B14F-4D97-AF65-F5344CB8AC3E}">
        <p14:creationId xmlns:p14="http://schemas.microsoft.com/office/powerpoint/2010/main" val="6014272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C633DE-2960-65D8-0DC9-3FAEAFC16DED}"/>
              </a:ext>
            </a:extLst>
          </p:cNvPr>
          <p:cNvSpPr>
            <a:spLocks noGrp="1"/>
          </p:cNvSpPr>
          <p:nvPr>
            <p:ph type="title"/>
          </p:nvPr>
        </p:nvSpPr>
        <p:spPr>
          <a:xfrm>
            <a:off x="838200" y="681037"/>
            <a:ext cx="10515600" cy="1325563"/>
          </a:xfrm>
        </p:spPr>
        <p:txBody>
          <a:bodyPr>
            <a:normAutofit fontScale="90000"/>
          </a:bodyPr>
          <a:lstStyle/>
          <a:p>
            <a:r>
              <a:rPr lang="en-IN" sz="3100" b="1" dirty="0"/>
              <a:t>ESSENTIAL MATHEMATICS FOR MULTIVARIATE DATA </a:t>
            </a:r>
            <a:r>
              <a:rPr lang="en-IN" dirty="0"/>
              <a:t/>
            </a:r>
            <a:br>
              <a:rPr lang="en-IN" dirty="0"/>
            </a:br>
            <a:r>
              <a:rPr lang="en-IN" dirty="0"/>
              <a:t/>
            </a:r>
            <a:br>
              <a:rPr lang="en-IN" dirty="0"/>
            </a:br>
            <a:endParaRPr lang="en-IN" dirty="0"/>
          </a:p>
        </p:txBody>
      </p:sp>
      <p:sp>
        <p:nvSpPr>
          <p:cNvPr id="3" name="Content Placeholder 2">
            <a:extLst>
              <a:ext uri="{FF2B5EF4-FFF2-40B4-BE49-F238E27FC236}">
                <a16:creationId xmlns="" xmlns:a16="http://schemas.microsoft.com/office/drawing/2014/main" id="{7E6FF12E-6652-8CEE-27AE-15A4F982D3FB}"/>
              </a:ext>
            </a:extLst>
          </p:cNvPr>
          <p:cNvSpPr>
            <a:spLocks noGrp="1"/>
          </p:cNvSpPr>
          <p:nvPr>
            <p:ph idx="1"/>
          </p:nvPr>
        </p:nvSpPr>
        <p:spPr>
          <a:xfrm>
            <a:off x="838200" y="1343818"/>
            <a:ext cx="10515600" cy="4997988"/>
          </a:xfrm>
        </p:spPr>
        <p:txBody>
          <a:bodyPr>
            <a:normAutofit/>
          </a:bodyPr>
          <a:lstStyle/>
          <a:p>
            <a:pPr marL="0" indent="0" algn="just">
              <a:buNone/>
            </a:pPr>
            <a:r>
              <a:rPr lang="en-US" dirty="0"/>
              <a:t>Machine learning involves many mathematical concepts from the domain of Linear algebra,  Statistics, Probability and Information theory.</a:t>
            </a:r>
          </a:p>
          <a:p>
            <a:pPr marL="0" indent="0" algn="just">
              <a:buNone/>
            </a:pPr>
            <a:r>
              <a:rPr lang="en-US" dirty="0"/>
              <a:t>2.8.1 Linear Systems and Gaussian Elimination for Multivariate Data </a:t>
            </a:r>
          </a:p>
          <a:p>
            <a:pPr marL="0" indent="0" algn="just">
              <a:buNone/>
            </a:pPr>
            <a:endParaRPr lang="en-US" dirty="0"/>
          </a:p>
          <a:p>
            <a:pPr marL="0" indent="0" algn="just">
              <a:buNone/>
            </a:pPr>
            <a:r>
              <a:rPr lang="en-US" dirty="0"/>
              <a:t>'Linear Algebra' is a branch of mathematics that is central for many scientific applications and  other mathematical subjects. While all branches of mathematics are crucial for machine learning,  linear algebra plays a major large role as it is the mathematics of data. Linear algebra deals with  linear equations, vectors, matrices, vector spaces and transformations.</a:t>
            </a:r>
          </a:p>
        </p:txBody>
      </p:sp>
    </p:spTree>
    <p:extLst>
      <p:ext uri="{BB962C8B-B14F-4D97-AF65-F5344CB8AC3E}">
        <p14:creationId xmlns:p14="http://schemas.microsoft.com/office/powerpoint/2010/main" val="13243095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BA51E21-811F-6C2C-D5A6-AE84C8F89081}"/>
              </a:ext>
            </a:extLst>
          </p:cNvPr>
          <p:cNvPicPr>
            <a:picLocks noChangeAspect="1"/>
          </p:cNvPicPr>
          <p:nvPr/>
        </p:nvPicPr>
        <p:blipFill>
          <a:blip r:embed="rId2"/>
          <a:stretch>
            <a:fillRect/>
          </a:stretch>
        </p:blipFill>
        <p:spPr>
          <a:xfrm>
            <a:off x="776748" y="1242451"/>
            <a:ext cx="10257390" cy="4373098"/>
          </a:xfrm>
          <a:prstGeom prst="rect">
            <a:avLst/>
          </a:prstGeom>
        </p:spPr>
      </p:pic>
    </p:spTree>
    <p:extLst>
      <p:ext uri="{BB962C8B-B14F-4D97-AF65-F5344CB8AC3E}">
        <p14:creationId xmlns:p14="http://schemas.microsoft.com/office/powerpoint/2010/main" val="13028532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DCD2F24-9D77-66EB-2B07-8EB12F3D2CD8}"/>
              </a:ext>
            </a:extLst>
          </p:cNvPr>
          <p:cNvPicPr>
            <a:picLocks noChangeAspect="1"/>
          </p:cNvPicPr>
          <p:nvPr/>
        </p:nvPicPr>
        <p:blipFill>
          <a:blip r:embed="rId2"/>
          <a:stretch>
            <a:fillRect/>
          </a:stretch>
        </p:blipFill>
        <p:spPr>
          <a:xfrm>
            <a:off x="927831" y="667538"/>
            <a:ext cx="9799164" cy="5522923"/>
          </a:xfrm>
          <a:prstGeom prst="rect">
            <a:avLst/>
          </a:prstGeom>
        </p:spPr>
      </p:pic>
    </p:spTree>
    <p:extLst>
      <p:ext uri="{BB962C8B-B14F-4D97-AF65-F5344CB8AC3E}">
        <p14:creationId xmlns:p14="http://schemas.microsoft.com/office/powerpoint/2010/main" val="31583913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ADC6488-5A0E-F082-0125-9A161A2414EB}"/>
              </a:ext>
            </a:extLst>
          </p:cNvPr>
          <p:cNvPicPr>
            <a:picLocks noChangeAspect="1"/>
          </p:cNvPicPr>
          <p:nvPr/>
        </p:nvPicPr>
        <p:blipFill>
          <a:blip r:embed="rId2"/>
          <a:stretch>
            <a:fillRect/>
          </a:stretch>
        </p:blipFill>
        <p:spPr>
          <a:xfrm>
            <a:off x="1592826" y="192232"/>
            <a:ext cx="8681884" cy="6106161"/>
          </a:xfrm>
          <a:prstGeom prst="rect">
            <a:avLst/>
          </a:prstGeom>
        </p:spPr>
      </p:pic>
      <p:sp>
        <p:nvSpPr>
          <p:cNvPr id="7" name="TextBox 6">
            <a:extLst>
              <a:ext uri="{FF2B5EF4-FFF2-40B4-BE49-F238E27FC236}">
                <a16:creationId xmlns="" xmlns:a16="http://schemas.microsoft.com/office/drawing/2014/main" id="{038DC348-02D8-1E22-8461-9083E72F7DAD}"/>
              </a:ext>
            </a:extLst>
          </p:cNvPr>
          <p:cNvSpPr txBox="1"/>
          <p:nvPr/>
        </p:nvSpPr>
        <p:spPr>
          <a:xfrm>
            <a:off x="2814485" y="6369371"/>
            <a:ext cx="6096000" cy="369332"/>
          </a:xfrm>
          <a:prstGeom prst="rect">
            <a:avLst/>
          </a:prstGeom>
          <a:noFill/>
        </p:spPr>
        <p:txBody>
          <a:bodyPr wrap="square">
            <a:spAutoFit/>
          </a:bodyPr>
          <a:lstStyle/>
          <a:p>
            <a:r>
              <a:rPr lang="en-IN" dirty="0"/>
              <a:t>https://www.youtube.com/watch?v=2j5Ic2V7wq4</a:t>
            </a:r>
          </a:p>
        </p:txBody>
      </p:sp>
    </p:spTree>
    <p:extLst>
      <p:ext uri="{BB962C8B-B14F-4D97-AF65-F5344CB8AC3E}">
        <p14:creationId xmlns:p14="http://schemas.microsoft.com/office/powerpoint/2010/main" val="32816853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0835375-EBD0-9B48-D16A-FD20755A0154}"/>
              </a:ext>
            </a:extLst>
          </p:cNvPr>
          <p:cNvPicPr>
            <a:picLocks noChangeAspect="1"/>
          </p:cNvPicPr>
          <p:nvPr/>
        </p:nvPicPr>
        <p:blipFill>
          <a:blip r:embed="rId2"/>
          <a:stretch>
            <a:fillRect/>
          </a:stretch>
        </p:blipFill>
        <p:spPr>
          <a:xfrm>
            <a:off x="863168" y="1507787"/>
            <a:ext cx="9996481" cy="3140656"/>
          </a:xfrm>
          <a:prstGeom prst="rect">
            <a:avLst/>
          </a:prstGeom>
        </p:spPr>
      </p:pic>
    </p:spTree>
    <p:extLst>
      <p:ext uri="{BB962C8B-B14F-4D97-AF65-F5344CB8AC3E}">
        <p14:creationId xmlns:p14="http://schemas.microsoft.com/office/powerpoint/2010/main" val="15574505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3268406-961C-9E38-76C1-3D27A0E6F281}"/>
              </a:ext>
            </a:extLst>
          </p:cNvPr>
          <p:cNvPicPr>
            <a:picLocks noChangeAspect="1"/>
          </p:cNvPicPr>
          <p:nvPr/>
        </p:nvPicPr>
        <p:blipFill>
          <a:blip r:embed="rId2"/>
          <a:stretch>
            <a:fillRect/>
          </a:stretch>
        </p:blipFill>
        <p:spPr>
          <a:xfrm>
            <a:off x="812217" y="699241"/>
            <a:ext cx="10714190" cy="2937095"/>
          </a:xfrm>
          <a:prstGeom prst="rect">
            <a:avLst/>
          </a:prstGeom>
        </p:spPr>
      </p:pic>
      <p:pic>
        <p:nvPicPr>
          <p:cNvPr id="3" name="Picture 2">
            <a:extLst>
              <a:ext uri="{FF2B5EF4-FFF2-40B4-BE49-F238E27FC236}">
                <a16:creationId xmlns="" xmlns:a16="http://schemas.microsoft.com/office/drawing/2014/main" id="{716104A5-AF15-C658-9596-6A0117743E76}"/>
              </a:ext>
            </a:extLst>
          </p:cNvPr>
          <p:cNvPicPr>
            <a:picLocks noChangeAspect="1"/>
          </p:cNvPicPr>
          <p:nvPr/>
        </p:nvPicPr>
        <p:blipFill>
          <a:blip r:embed="rId3"/>
          <a:stretch>
            <a:fillRect/>
          </a:stretch>
        </p:blipFill>
        <p:spPr>
          <a:xfrm>
            <a:off x="1969677" y="4011561"/>
            <a:ext cx="2052616" cy="2480546"/>
          </a:xfrm>
          <a:prstGeom prst="rect">
            <a:avLst/>
          </a:prstGeom>
        </p:spPr>
      </p:pic>
      <p:pic>
        <p:nvPicPr>
          <p:cNvPr id="6" name="Picture 5">
            <a:extLst>
              <a:ext uri="{FF2B5EF4-FFF2-40B4-BE49-F238E27FC236}">
                <a16:creationId xmlns="" xmlns:a16="http://schemas.microsoft.com/office/drawing/2014/main" id="{F1D60E68-D97A-5E8D-992F-108A51D106E8}"/>
              </a:ext>
            </a:extLst>
          </p:cNvPr>
          <p:cNvPicPr>
            <a:picLocks noChangeAspect="1"/>
          </p:cNvPicPr>
          <p:nvPr/>
        </p:nvPicPr>
        <p:blipFill>
          <a:blip r:embed="rId4"/>
          <a:stretch>
            <a:fillRect/>
          </a:stretch>
        </p:blipFill>
        <p:spPr>
          <a:xfrm>
            <a:off x="5928851" y="4347636"/>
            <a:ext cx="3097161" cy="1905194"/>
          </a:xfrm>
          <a:prstGeom prst="rect">
            <a:avLst/>
          </a:prstGeom>
        </p:spPr>
      </p:pic>
    </p:spTree>
    <p:extLst>
      <p:ext uri="{BB962C8B-B14F-4D97-AF65-F5344CB8AC3E}">
        <p14:creationId xmlns:p14="http://schemas.microsoft.com/office/powerpoint/2010/main" val="39094083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458EC66-0F33-20FD-0853-0BC03FE5D25C}"/>
              </a:ext>
            </a:extLst>
          </p:cNvPr>
          <p:cNvPicPr>
            <a:picLocks noChangeAspect="1"/>
          </p:cNvPicPr>
          <p:nvPr/>
        </p:nvPicPr>
        <p:blipFill>
          <a:blip r:embed="rId2"/>
          <a:stretch>
            <a:fillRect/>
          </a:stretch>
        </p:blipFill>
        <p:spPr>
          <a:xfrm>
            <a:off x="797668" y="391420"/>
            <a:ext cx="8546170" cy="6328079"/>
          </a:xfrm>
          <a:prstGeom prst="rect">
            <a:avLst/>
          </a:prstGeom>
        </p:spPr>
      </p:pic>
      <p:pic>
        <p:nvPicPr>
          <p:cNvPr id="7" name="Picture 6">
            <a:extLst>
              <a:ext uri="{FF2B5EF4-FFF2-40B4-BE49-F238E27FC236}">
                <a16:creationId xmlns="" xmlns:a16="http://schemas.microsoft.com/office/drawing/2014/main" id="{3A644275-4655-1359-BF1E-6D9C1AA970F8}"/>
              </a:ext>
            </a:extLst>
          </p:cNvPr>
          <p:cNvPicPr>
            <a:picLocks noChangeAspect="1"/>
          </p:cNvPicPr>
          <p:nvPr/>
        </p:nvPicPr>
        <p:blipFill>
          <a:blip r:embed="rId3"/>
          <a:stretch>
            <a:fillRect/>
          </a:stretch>
        </p:blipFill>
        <p:spPr>
          <a:xfrm>
            <a:off x="8300918" y="5312474"/>
            <a:ext cx="3343089" cy="1407025"/>
          </a:xfrm>
          <a:prstGeom prst="rect">
            <a:avLst/>
          </a:prstGeom>
        </p:spPr>
      </p:pic>
    </p:spTree>
    <p:extLst>
      <p:ext uri="{BB962C8B-B14F-4D97-AF65-F5344CB8AC3E}">
        <p14:creationId xmlns:p14="http://schemas.microsoft.com/office/powerpoint/2010/main" val="31772841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62A187-F3B3-0ECE-D7B9-4C4FA660DBFB}"/>
              </a:ext>
            </a:extLst>
          </p:cNvPr>
          <p:cNvSpPr>
            <a:spLocks noGrp="1"/>
          </p:cNvSpPr>
          <p:nvPr>
            <p:ph type="title"/>
          </p:nvPr>
        </p:nvSpPr>
        <p:spPr>
          <a:xfrm>
            <a:off x="543232" y="365125"/>
            <a:ext cx="10515600" cy="1325563"/>
          </a:xfrm>
        </p:spPr>
        <p:txBody>
          <a:bodyPr/>
          <a:lstStyle/>
          <a:p>
            <a:r>
              <a:rPr lang="en-US" dirty="0"/>
              <a:t>2.8.3 Machine Learning and Importance of Probability and Statistics</a:t>
            </a:r>
            <a:endParaRPr lang="en-IN" dirty="0"/>
          </a:p>
        </p:txBody>
      </p:sp>
      <p:sp>
        <p:nvSpPr>
          <p:cNvPr id="3" name="Content Placeholder 2">
            <a:extLst>
              <a:ext uri="{FF2B5EF4-FFF2-40B4-BE49-F238E27FC236}">
                <a16:creationId xmlns="" xmlns:a16="http://schemas.microsoft.com/office/drawing/2014/main" id="{50FA0514-0F91-8FBB-C845-357AB3BE8C43}"/>
              </a:ext>
            </a:extLst>
          </p:cNvPr>
          <p:cNvSpPr>
            <a:spLocks noGrp="1"/>
          </p:cNvSpPr>
          <p:nvPr>
            <p:ph idx="1"/>
          </p:nvPr>
        </p:nvSpPr>
        <p:spPr/>
        <p:txBody>
          <a:bodyPr/>
          <a:lstStyle/>
          <a:p>
            <a:r>
              <a:rPr lang="en-US" dirty="0"/>
              <a:t>Machine learning is linked with statistics and probability. Like linear algebra, statistics is the  heart of machine learning. </a:t>
            </a:r>
          </a:p>
          <a:p>
            <a:r>
              <a:rPr lang="en-US" dirty="0"/>
              <a:t>The importance of statistics needs to be stressed as without statistics;  analysis of data is difficult. Probability is especially important for machine learning. </a:t>
            </a:r>
          </a:p>
          <a:p>
            <a:r>
              <a:rPr lang="en-US" dirty="0"/>
              <a:t>Any data can  be assumed to be generated by a probability distribution. </a:t>
            </a:r>
          </a:p>
          <a:p>
            <a:r>
              <a:rPr lang="en-US" dirty="0"/>
              <a:t>Machine learning datasets have multiple  data that are generated by multiple distributions.</a:t>
            </a:r>
            <a:endParaRPr lang="en-IN" dirty="0"/>
          </a:p>
        </p:txBody>
      </p:sp>
    </p:spTree>
    <p:extLst>
      <p:ext uri="{BB962C8B-B14F-4D97-AF65-F5344CB8AC3E}">
        <p14:creationId xmlns:p14="http://schemas.microsoft.com/office/powerpoint/2010/main" val="88013940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3262DEA-987C-7045-8808-9C93BF911C25}"/>
              </a:ext>
            </a:extLst>
          </p:cNvPr>
          <p:cNvSpPr>
            <a:spLocks noGrp="1"/>
          </p:cNvSpPr>
          <p:nvPr>
            <p:ph idx="1"/>
          </p:nvPr>
        </p:nvSpPr>
        <p:spPr>
          <a:xfrm>
            <a:off x="651387" y="783405"/>
            <a:ext cx="10515600" cy="5715717"/>
          </a:xfrm>
        </p:spPr>
        <p:txBody>
          <a:bodyPr>
            <a:normAutofit/>
          </a:bodyPr>
          <a:lstStyle/>
          <a:p>
            <a:pPr marL="0" indent="0">
              <a:buNone/>
            </a:pPr>
            <a:r>
              <a:rPr lang="en-US" dirty="0"/>
              <a:t>Probability Distributions  </a:t>
            </a:r>
          </a:p>
          <a:p>
            <a:r>
              <a:rPr lang="en-US" dirty="0"/>
              <a:t>A probability distribution of a variable, say X, summarizes the probability associated with X’s  events. </a:t>
            </a:r>
          </a:p>
          <a:p>
            <a:r>
              <a:rPr lang="en-US" dirty="0"/>
              <a:t>Distribution is a parameterized mathematical function. </a:t>
            </a:r>
          </a:p>
          <a:p>
            <a:r>
              <a:rPr lang="en-US" dirty="0"/>
              <a:t>In other words, distribution is a  function that describes the relationship between the observations in a sample space.  </a:t>
            </a:r>
          </a:p>
          <a:p>
            <a:r>
              <a:rPr lang="en-US" dirty="0"/>
              <a:t>Consider a set of data. The data is said to follow a distribution if it obeys a mathematical  function that characterizes that distribution. </a:t>
            </a:r>
          </a:p>
          <a:p>
            <a:r>
              <a:rPr lang="en-US" dirty="0"/>
              <a:t>The function can be used to calculate the probability  of individual observations.  Probability distributions are of two types:  </a:t>
            </a:r>
          </a:p>
          <a:p>
            <a:r>
              <a:rPr lang="en-US" dirty="0"/>
              <a:t>1. Discrete probability distribution  </a:t>
            </a:r>
          </a:p>
          <a:p>
            <a:r>
              <a:rPr lang="en-US" dirty="0"/>
              <a:t>2. Continuous probability distribution</a:t>
            </a:r>
            <a:endParaRPr lang="en-IN" dirty="0"/>
          </a:p>
        </p:txBody>
      </p:sp>
    </p:spTree>
    <p:extLst>
      <p:ext uri="{BB962C8B-B14F-4D97-AF65-F5344CB8AC3E}">
        <p14:creationId xmlns:p14="http://schemas.microsoft.com/office/powerpoint/2010/main" val="22836008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A27FE1-5DAF-F47B-E91A-D9F249F2E884}"/>
              </a:ext>
            </a:extLst>
          </p:cNvPr>
          <p:cNvSpPr>
            <a:spLocks noGrp="1"/>
          </p:cNvSpPr>
          <p:nvPr>
            <p:ph idx="1"/>
          </p:nvPr>
        </p:nvSpPr>
        <p:spPr>
          <a:xfrm>
            <a:off x="838200" y="999715"/>
            <a:ext cx="10515600" cy="4351338"/>
          </a:xfrm>
        </p:spPr>
        <p:txBody>
          <a:bodyPr/>
          <a:lstStyle/>
          <a:p>
            <a:r>
              <a:rPr lang="en-US" dirty="0"/>
              <a:t>The relationships between the events for a continuous random variable and their probabilities  is called a continuous probability distribution. </a:t>
            </a:r>
          </a:p>
          <a:p>
            <a:r>
              <a:rPr lang="en-US" dirty="0"/>
              <a:t>It is summarized as Probability Density Function  (PDF). </a:t>
            </a:r>
          </a:p>
          <a:p>
            <a:r>
              <a:rPr lang="en-US" dirty="0"/>
              <a:t>PDF calculates the probability of observing an instance. The plot of PDF shows the shape  of the distribution. </a:t>
            </a:r>
          </a:p>
          <a:p>
            <a:r>
              <a:rPr lang="en-US" dirty="0"/>
              <a:t>Cumulative Distributive Function (CDF) computes the probability of an observation ≤ value.</a:t>
            </a:r>
            <a:endParaRPr lang="en-IN" dirty="0"/>
          </a:p>
        </p:txBody>
      </p:sp>
    </p:spTree>
    <p:extLst>
      <p:ext uri="{BB962C8B-B14F-4D97-AF65-F5344CB8AC3E}">
        <p14:creationId xmlns:p14="http://schemas.microsoft.com/office/powerpoint/2010/main" val="157144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406400" y="360680"/>
            <a:ext cx="11196320" cy="6136640"/>
          </a:xfrm>
        </p:spPr>
        <p:txBody>
          <a:bodyPr>
            <a:normAutofit/>
          </a:bodyPr>
          <a:lstStyle/>
          <a:p>
            <a:pPr marL="0" indent="0" algn="just">
              <a:buNone/>
            </a:pPr>
            <a:r>
              <a:rPr lang="en-US" b="1" u="sng" dirty="0"/>
              <a:t>Graph Data </a:t>
            </a:r>
          </a:p>
          <a:p>
            <a:pPr algn="just"/>
            <a:r>
              <a:rPr lang="en-US" dirty="0"/>
              <a:t>It involves the relationships among objects. </a:t>
            </a:r>
          </a:p>
          <a:p>
            <a:pPr algn="just"/>
            <a:r>
              <a:rPr lang="en-US" dirty="0"/>
              <a:t>For example, a web page can refer to another web page. This can be modeled as a graph. The </a:t>
            </a:r>
            <a:r>
              <a:rPr lang="en-US" dirty="0">
                <a:solidFill>
                  <a:schemeClr val="accent5">
                    <a:lumMod val="75000"/>
                  </a:schemeClr>
                </a:solidFill>
              </a:rPr>
              <a:t>modes are web pages </a:t>
            </a:r>
            <a:r>
              <a:rPr lang="en-US" dirty="0"/>
              <a:t>and the </a:t>
            </a:r>
            <a:r>
              <a:rPr lang="en-US" dirty="0">
                <a:solidFill>
                  <a:schemeClr val="accent5">
                    <a:lumMod val="75000"/>
                  </a:schemeClr>
                </a:solidFill>
              </a:rPr>
              <a:t>hyperlink is an edge that connects the nodes</a:t>
            </a:r>
            <a:r>
              <a:rPr lang="en-US" dirty="0"/>
              <a:t>. </a:t>
            </a:r>
          </a:p>
          <a:p>
            <a:pPr marL="0" indent="0">
              <a:buNone/>
            </a:pPr>
            <a:endParaRPr lang="en-US" dirty="0"/>
          </a:p>
        </p:txBody>
      </p:sp>
      <p:pic>
        <p:nvPicPr>
          <p:cNvPr id="6" name="Picture 5">
            <a:extLst>
              <a:ext uri="{FF2B5EF4-FFF2-40B4-BE49-F238E27FC236}">
                <a16:creationId xmlns="" xmlns:a16="http://schemas.microsoft.com/office/drawing/2014/main" id="{02862FD6-3C4C-71EA-55D9-1705C87F6BDA}"/>
              </a:ext>
            </a:extLst>
          </p:cNvPr>
          <p:cNvPicPr>
            <a:picLocks noChangeAspect="1"/>
          </p:cNvPicPr>
          <p:nvPr/>
        </p:nvPicPr>
        <p:blipFill>
          <a:blip r:embed="rId2"/>
          <a:stretch>
            <a:fillRect/>
          </a:stretch>
        </p:blipFill>
        <p:spPr>
          <a:xfrm>
            <a:off x="4561840" y="2917428"/>
            <a:ext cx="3068320" cy="2890814"/>
          </a:xfrm>
          <a:prstGeom prst="rect">
            <a:avLst/>
          </a:prstGeom>
        </p:spPr>
      </p:pic>
    </p:spTree>
    <p:extLst>
      <p:ext uri="{BB962C8B-B14F-4D97-AF65-F5344CB8AC3E}">
        <p14:creationId xmlns:p14="http://schemas.microsoft.com/office/powerpoint/2010/main" val="17644164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93D3A53-5AEF-65F3-1F87-77C0A937D216}"/>
              </a:ext>
            </a:extLst>
          </p:cNvPr>
          <p:cNvSpPr>
            <a:spLocks noGrp="1"/>
          </p:cNvSpPr>
          <p:nvPr>
            <p:ph idx="1"/>
          </p:nvPr>
        </p:nvSpPr>
        <p:spPr>
          <a:xfrm>
            <a:off x="759542" y="1019378"/>
            <a:ext cx="10515600" cy="5243769"/>
          </a:xfrm>
        </p:spPr>
        <p:txBody>
          <a:bodyPr>
            <a:normAutofit/>
          </a:bodyPr>
          <a:lstStyle/>
          <a:p>
            <a:r>
              <a:rPr lang="en-US" dirty="0"/>
              <a:t>Both PDF and CDF are continuous values. </a:t>
            </a:r>
          </a:p>
          <a:p>
            <a:r>
              <a:rPr lang="en-US" dirty="0"/>
              <a:t>The discrete equivalent of PDF in discrete  distribution is called Probability Mass Function (PMF).  </a:t>
            </a:r>
          </a:p>
          <a:p>
            <a:r>
              <a:rPr lang="en-US" dirty="0"/>
              <a:t>The probability of an event cannot be detected directly. </a:t>
            </a:r>
          </a:p>
          <a:p>
            <a:r>
              <a:rPr lang="en-US" dirty="0"/>
              <a:t>It should be computed as the area  under the curve for a small interval around the specific outcome. </a:t>
            </a:r>
          </a:p>
          <a:p>
            <a:r>
              <a:rPr lang="en-US" dirty="0"/>
              <a:t>This is defined as CDF.  Let us discuss some of the distributions that are encountered in machine learning.  </a:t>
            </a:r>
          </a:p>
          <a:p>
            <a:r>
              <a:rPr lang="en-US" dirty="0"/>
              <a:t>Continuous Probability Distributions Normal, Rectangular, and Exponential distributions  fall under this category.</a:t>
            </a:r>
            <a:endParaRPr lang="en-IN" dirty="0"/>
          </a:p>
        </p:txBody>
      </p:sp>
    </p:spTree>
    <p:extLst>
      <p:ext uri="{BB962C8B-B14F-4D97-AF65-F5344CB8AC3E}">
        <p14:creationId xmlns:p14="http://schemas.microsoft.com/office/powerpoint/2010/main" val="39256598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B5AF55A-5B42-A07F-C535-B66485FC9756}"/>
              </a:ext>
            </a:extLst>
          </p:cNvPr>
          <p:cNvSpPr>
            <a:spLocks noGrp="1"/>
          </p:cNvSpPr>
          <p:nvPr>
            <p:ph idx="1"/>
          </p:nvPr>
        </p:nvSpPr>
        <p:spPr>
          <a:xfrm>
            <a:off x="553065" y="734245"/>
            <a:ext cx="10515600" cy="5784542"/>
          </a:xfrm>
        </p:spPr>
        <p:txBody>
          <a:bodyPr>
            <a:normAutofit/>
          </a:bodyPr>
          <a:lstStyle/>
          <a:p>
            <a:pPr marL="0" indent="0" algn="just">
              <a:buNone/>
            </a:pPr>
            <a:r>
              <a:rPr lang="en-US" dirty="0"/>
              <a:t>1. Normal Distribution – Normal distribution is a continuous probability distribution.  </a:t>
            </a:r>
          </a:p>
          <a:p>
            <a:pPr algn="just"/>
            <a:r>
              <a:rPr lang="en-US" dirty="0"/>
              <a:t>This is also known as gaussian distribution or bell-shaped curve distribution. It is the  most common distribution function. </a:t>
            </a:r>
          </a:p>
          <a:p>
            <a:pPr algn="just"/>
            <a:r>
              <a:rPr lang="en-US" dirty="0"/>
              <a:t>The shape of this distribution is a typical bell-shaped  curve. </a:t>
            </a:r>
          </a:p>
          <a:p>
            <a:pPr algn="just"/>
            <a:r>
              <a:rPr lang="en-US" dirty="0"/>
              <a:t>In normal distribution, data tends to be around a central value with no bias on left  or right. </a:t>
            </a:r>
          </a:p>
          <a:p>
            <a:pPr algn="just"/>
            <a:r>
              <a:rPr lang="en-US" dirty="0"/>
              <a:t>The heights of the students, the blood pressure of a population, and marks scored in  a class can be approximated using the normal distribution.</a:t>
            </a:r>
            <a:endParaRPr lang="en-IN" dirty="0"/>
          </a:p>
        </p:txBody>
      </p:sp>
      <p:pic>
        <p:nvPicPr>
          <p:cNvPr id="5" name="Picture 4">
            <a:extLst>
              <a:ext uri="{FF2B5EF4-FFF2-40B4-BE49-F238E27FC236}">
                <a16:creationId xmlns="" xmlns:a16="http://schemas.microsoft.com/office/drawing/2014/main" id="{8CE04734-106F-3F5E-162A-EF8A553658FD}"/>
              </a:ext>
            </a:extLst>
          </p:cNvPr>
          <p:cNvPicPr>
            <a:picLocks noChangeAspect="1"/>
          </p:cNvPicPr>
          <p:nvPr/>
        </p:nvPicPr>
        <p:blipFill>
          <a:blip r:embed="rId2"/>
          <a:stretch>
            <a:fillRect/>
          </a:stretch>
        </p:blipFill>
        <p:spPr>
          <a:xfrm>
            <a:off x="3044659" y="4972823"/>
            <a:ext cx="7540516" cy="1545964"/>
          </a:xfrm>
          <a:prstGeom prst="rect">
            <a:avLst/>
          </a:prstGeom>
        </p:spPr>
      </p:pic>
    </p:spTree>
    <p:extLst>
      <p:ext uri="{BB962C8B-B14F-4D97-AF65-F5344CB8AC3E}">
        <p14:creationId xmlns:p14="http://schemas.microsoft.com/office/powerpoint/2010/main" val="40767550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115B49A-78C8-D68C-EA36-EF3D3116983B}"/>
              </a:ext>
            </a:extLst>
          </p:cNvPr>
          <p:cNvPicPr>
            <a:picLocks noChangeAspect="1"/>
          </p:cNvPicPr>
          <p:nvPr/>
        </p:nvPicPr>
        <p:blipFill>
          <a:blip r:embed="rId2"/>
          <a:stretch>
            <a:fillRect/>
          </a:stretch>
        </p:blipFill>
        <p:spPr>
          <a:xfrm>
            <a:off x="1019198" y="616226"/>
            <a:ext cx="9357256" cy="2573246"/>
          </a:xfrm>
          <a:prstGeom prst="rect">
            <a:avLst/>
          </a:prstGeom>
        </p:spPr>
      </p:pic>
      <p:pic>
        <p:nvPicPr>
          <p:cNvPr id="7" name="Picture 6">
            <a:extLst>
              <a:ext uri="{FF2B5EF4-FFF2-40B4-BE49-F238E27FC236}">
                <a16:creationId xmlns="" xmlns:a16="http://schemas.microsoft.com/office/drawing/2014/main" id="{8F4C016F-AEBB-A561-035D-D91C0074B4CC}"/>
              </a:ext>
            </a:extLst>
          </p:cNvPr>
          <p:cNvPicPr>
            <a:picLocks noChangeAspect="1"/>
          </p:cNvPicPr>
          <p:nvPr/>
        </p:nvPicPr>
        <p:blipFill>
          <a:blip r:embed="rId3"/>
          <a:stretch>
            <a:fillRect/>
          </a:stretch>
        </p:blipFill>
        <p:spPr>
          <a:xfrm>
            <a:off x="1019198" y="4028860"/>
            <a:ext cx="9664857" cy="1966838"/>
          </a:xfrm>
          <a:prstGeom prst="rect">
            <a:avLst/>
          </a:prstGeom>
        </p:spPr>
      </p:pic>
    </p:spTree>
    <p:extLst>
      <p:ext uri="{BB962C8B-B14F-4D97-AF65-F5344CB8AC3E}">
        <p14:creationId xmlns:p14="http://schemas.microsoft.com/office/powerpoint/2010/main" val="711364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B79FE9A-2F03-3378-A1F4-65CCDE6CB4C1}"/>
              </a:ext>
            </a:extLst>
          </p:cNvPr>
          <p:cNvPicPr>
            <a:picLocks noChangeAspect="1"/>
          </p:cNvPicPr>
          <p:nvPr/>
        </p:nvPicPr>
        <p:blipFill>
          <a:blip r:embed="rId2"/>
          <a:stretch>
            <a:fillRect/>
          </a:stretch>
        </p:blipFill>
        <p:spPr>
          <a:xfrm>
            <a:off x="1302026" y="1391655"/>
            <a:ext cx="9781014" cy="3478276"/>
          </a:xfrm>
          <a:prstGeom prst="rect">
            <a:avLst/>
          </a:prstGeom>
        </p:spPr>
      </p:pic>
    </p:spTree>
    <p:extLst>
      <p:ext uri="{BB962C8B-B14F-4D97-AF65-F5344CB8AC3E}">
        <p14:creationId xmlns:p14="http://schemas.microsoft.com/office/powerpoint/2010/main" val="19802191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424C044-7DF7-A5A8-7AF2-1CF8C5ACDCE0}"/>
              </a:ext>
            </a:extLst>
          </p:cNvPr>
          <p:cNvPicPr>
            <a:picLocks noChangeAspect="1"/>
          </p:cNvPicPr>
          <p:nvPr/>
        </p:nvPicPr>
        <p:blipFill>
          <a:blip r:embed="rId2"/>
          <a:stretch>
            <a:fillRect/>
          </a:stretch>
        </p:blipFill>
        <p:spPr>
          <a:xfrm>
            <a:off x="1600200" y="342269"/>
            <a:ext cx="8408503" cy="6374553"/>
          </a:xfrm>
          <a:prstGeom prst="rect">
            <a:avLst/>
          </a:prstGeom>
        </p:spPr>
      </p:pic>
    </p:spTree>
    <p:extLst>
      <p:ext uri="{BB962C8B-B14F-4D97-AF65-F5344CB8AC3E}">
        <p14:creationId xmlns:p14="http://schemas.microsoft.com/office/powerpoint/2010/main" val="8248559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FDF0731-57A3-0E81-9441-CCB1E102ECEF}"/>
              </a:ext>
            </a:extLst>
          </p:cNvPr>
          <p:cNvPicPr>
            <a:picLocks noChangeAspect="1"/>
          </p:cNvPicPr>
          <p:nvPr/>
        </p:nvPicPr>
        <p:blipFill>
          <a:blip r:embed="rId2"/>
          <a:stretch>
            <a:fillRect/>
          </a:stretch>
        </p:blipFill>
        <p:spPr>
          <a:xfrm>
            <a:off x="899993" y="218943"/>
            <a:ext cx="9944012" cy="3756710"/>
          </a:xfrm>
          <a:prstGeom prst="rect">
            <a:avLst/>
          </a:prstGeom>
        </p:spPr>
      </p:pic>
      <p:pic>
        <p:nvPicPr>
          <p:cNvPr id="7" name="Picture 6">
            <a:extLst>
              <a:ext uri="{FF2B5EF4-FFF2-40B4-BE49-F238E27FC236}">
                <a16:creationId xmlns="" xmlns:a16="http://schemas.microsoft.com/office/drawing/2014/main" id="{57EDBB4D-EB0E-C874-0943-BFF90B38F444}"/>
              </a:ext>
            </a:extLst>
          </p:cNvPr>
          <p:cNvPicPr>
            <a:picLocks noChangeAspect="1"/>
          </p:cNvPicPr>
          <p:nvPr/>
        </p:nvPicPr>
        <p:blipFill>
          <a:blip r:embed="rId3"/>
          <a:stretch>
            <a:fillRect/>
          </a:stretch>
        </p:blipFill>
        <p:spPr>
          <a:xfrm>
            <a:off x="899993" y="4077957"/>
            <a:ext cx="10028996" cy="2193634"/>
          </a:xfrm>
          <a:prstGeom prst="rect">
            <a:avLst/>
          </a:prstGeom>
        </p:spPr>
      </p:pic>
    </p:spTree>
    <p:extLst>
      <p:ext uri="{BB962C8B-B14F-4D97-AF65-F5344CB8AC3E}">
        <p14:creationId xmlns:p14="http://schemas.microsoft.com/office/powerpoint/2010/main" val="309363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9CFADD0-803A-7D51-1DD3-94954E9C80D4}"/>
              </a:ext>
            </a:extLst>
          </p:cNvPr>
          <p:cNvSpPr>
            <a:spLocks noGrp="1"/>
          </p:cNvSpPr>
          <p:nvPr>
            <p:ph idx="1"/>
          </p:nvPr>
        </p:nvSpPr>
        <p:spPr>
          <a:xfrm>
            <a:off x="502920" y="474345"/>
            <a:ext cx="10515600" cy="4351338"/>
          </a:xfrm>
        </p:spPr>
        <p:txBody>
          <a:bodyPr/>
          <a:lstStyle/>
          <a:p>
            <a:pPr marL="0" indent="0" algn="just">
              <a:buNone/>
            </a:pPr>
            <a:r>
              <a:rPr lang="en-US" b="1" u="sng" dirty="0"/>
              <a:t>Ordered Data </a:t>
            </a:r>
          </a:p>
          <a:p>
            <a:pPr marL="0" indent="0" algn="just">
              <a:buNone/>
            </a:pPr>
            <a:r>
              <a:rPr lang="en-US" dirty="0"/>
              <a:t>Ordered data objects involve </a:t>
            </a:r>
            <a:r>
              <a:rPr lang="en-US" dirty="0">
                <a:solidFill>
                  <a:schemeClr val="accent5">
                    <a:lumMod val="75000"/>
                  </a:schemeClr>
                </a:solidFill>
              </a:rPr>
              <a:t>attributes that have an implicit order among them</a:t>
            </a:r>
            <a:r>
              <a:rPr lang="en-US" dirty="0"/>
              <a:t>.  The examples of ordered data are:  </a:t>
            </a:r>
          </a:p>
          <a:p>
            <a:pPr marL="0" indent="0" algn="just">
              <a:buNone/>
            </a:pPr>
            <a:r>
              <a:rPr lang="en-US" u="sng" dirty="0">
                <a:solidFill>
                  <a:schemeClr val="accent5">
                    <a:lumMod val="75000"/>
                  </a:schemeClr>
                </a:solidFill>
              </a:rPr>
              <a:t>Temporal data </a:t>
            </a:r>
            <a:r>
              <a:rPr lang="en-US" dirty="0"/>
              <a:t>– It is the data whose </a:t>
            </a:r>
            <a:r>
              <a:rPr lang="en-US" dirty="0">
                <a:solidFill>
                  <a:schemeClr val="accent5">
                    <a:lumMod val="75000"/>
                  </a:schemeClr>
                </a:solidFill>
              </a:rPr>
              <a:t>attributes are associated with time</a:t>
            </a:r>
            <a:r>
              <a:rPr lang="en-US" dirty="0"/>
              <a:t>. </a:t>
            </a:r>
          </a:p>
          <a:p>
            <a:pPr marL="0" indent="0" algn="just">
              <a:buNone/>
            </a:pPr>
            <a:r>
              <a:rPr lang="en-US" dirty="0"/>
              <a:t>For example,  the customer purchasing patterns during festival time is sequential data. </a:t>
            </a:r>
          </a:p>
          <a:p>
            <a:pPr marL="0" indent="0" algn="just">
              <a:buNone/>
            </a:pPr>
            <a:r>
              <a:rPr lang="en-US" dirty="0"/>
              <a:t>Time series data  is a special type of sequence data where the data is a series of measurements over time. </a:t>
            </a:r>
          </a:p>
          <a:p>
            <a:endParaRPr lang="en-IN" dirty="0"/>
          </a:p>
        </p:txBody>
      </p:sp>
      <p:sp>
        <p:nvSpPr>
          <p:cNvPr id="5" name="TextBox 4">
            <a:extLst>
              <a:ext uri="{FF2B5EF4-FFF2-40B4-BE49-F238E27FC236}">
                <a16:creationId xmlns="" xmlns:a16="http://schemas.microsoft.com/office/drawing/2014/main" id="{EB259CB3-0C66-AC85-3F6F-394EB3217AB7}"/>
              </a:ext>
            </a:extLst>
          </p:cNvPr>
          <p:cNvSpPr txBox="1"/>
          <p:nvPr/>
        </p:nvSpPr>
        <p:spPr>
          <a:xfrm>
            <a:off x="502920" y="5921990"/>
            <a:ext cx="11201400" cy="646331"/>
          </a:xfrm>
          <a:prstGeom prst="rect">
            <a:avLst/>
          </a:prstGeom>
          <a:noFill/>
        </p:spPr>
        <p:txBody>
          <a:bodyPr wrap="square">
            <a:spAutoFit/>
          </a:bodyPr>
          <a:lstStyle/>
          <a:p>
            <a:r>
              <a:rPr lang="en-US" b="0" i="0" dirty="0">
                <a:solidFill>
                  <a:srgbClr val="040C28"/>
                </a:solidFill>
                <a:effectLst/>
                <a:latin typeface="Google Sans"/>
              </a:rPr>
              <a:t>Temporal refers to time. </a:t>
            </a:r>
            <a:r>
              <a:rPr lang="en-US" dirty="0">
                <a:solidFill>
                  <a:srgbClr val="202124"/>
                </a:solidFill>
                <a:latin typeface="Google Sans"/>
              </a:rPr>
              <a:t>Example : M</a:t>
            </a:r>
            <a:r>
              <a:rPr lang="en-US" b="0" i="0" dirty="0">
                <a:solidFill>
                  <a:srgbClr val="202124"/>
                </a:solidFill>
                <a:effectLst/>
                <a:latin typeface="Google Sans"/>
              </a:rPr>
              <a:t>oving objects, such as trains; or repeated observations, such as counts from traffic sensors. </a:t>
            </a:r>
            <a:endParaRPr lang="en-IN" dirty="0"/>
          </a:p>
        </p:txBody>
      </p:sp>
    </p:spTree>
    <p:extLst>
      <p:ext uri="{BB962C8B-B14F-4D97-AF65-F5344CB8AC3E}">
        <p14:creationId xmlns:p14="http://schemas.microsoft.com/office/powerpoint/2010/main" val="39466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48640" y="386080"/>
            <a:ext cx="10515600" cy="5581016"/>
          </a:xfrm>
        </p:spPr>
        <p:txBody>
          <a:bodyPr>
            <a:normAutofit/>
          </a:bodyPr>
          <a:lstStyle/>
          <a:p>
            <a:pPr marL="0" indent="0" algn="just">
              <a:buNone/>
            </a:pPr>
            <a:r>
              <a:rPr lang="en-US" u="sng" dirty="0">
                <a:solidFill>
                  <a:schemeClr val="accent5">
                    <a:lumMod val="75000"/>
                  </a:schemeClr>
                </a:solidFill>
              </a:rPr>
              <a:t>Sequence data </a:t>
            </a:r>
            <a:r>
              <a:rPr lang="en-US" dirty="0"/>
              <a:t>– It is like sequential data but does not have time stamps. </a:t>
            </a:r>
          </a:p>
          <a:p>
            <a:pPr marL="0" indent="0" algn="just">
              <a:buNone/>
            </a:pPr>
            <a:r>
              <a:rPr lang="en-US" dirty="0"/>
              <a:t>This data involves  the sequence of words or letters. For example, DNA data is a sequence of four characters  – A T G C.  </a:t>
            </a:r>
          </a:p>
          <a:p>
            <a:pPr algn="just"/>
            <a:endParaRPr lang="en-US" dirty="0"/>
          </a:p>
          <a:p>
            <a:pPr marL="0" indent="0" algn="just">
              <a:buNone/>
            </a:pPr>
            <a:r>
              <a:rPr lang="en-US" u="sng" dirty="0">
                <a:solidFill>
                  <a:schemeClr val="accent5">
                    <a:lumMod val="75000"/>
                  </a:schemeClr>
                </a:solidFill>
              </a:rPr>
              <a:t>Spatial data </a:t>
            </a:r>
            <a:r>
              <a:rPr lang="en-US" dirty="0"/>
              <a:t>– It has attributes such as positions or areas. For example, maps are spatial  data where the points are related by location. </a:t>
            </a:r>
          </a:p>
          <a:p>
            <a:pPr marL="0" indent="0">
              <a:buNone/>
            </a:pPr>
            <a:endParaRPr lang="en-US" dirty="0"/>
          </a:p>
        </p:txBody>
      </p:sp>
      <p:sp>
        <p:nvSpPr>
          <p:cNvPr id="5" name="TextBox 4">
            <a:extLst>
              <a:ext uri="{FF2B5EF4-FFF2-40B4-BE49-F238E27FC236}">
                <a16:creationId xmlns="" xmlns:a16="http://schemas.microsoft.com/office/drawing/2014/main" id="{69F904E4-82A9-EF51-415B-C7F2D568AC59}"/>
              </a:ext>
            </a:extLst>
          </p:cNvPr>
          <p:cNvSpPr txBox="1"/>
          <p:nvPr/>
        </p:nvSpPr>
        <p:spPr>
          <a:xfrm>
            <a:off x="553720" y="4179114"/>
            <a:ext cx="10881360" cy="2585323"/>
          </a:xfrm>
          <a:prstGeom prst="rect">
            <a:avLst/>
          </a:prstGeom>
          <a:noFill/>
        </p:spPr>
        <p:txBody>
          <a:bodyPr wrap="square">
            <a:spAutoFit/>
          </a:bodyPr>
          <a:lstStyle/>
          <a:p>
            <a:pPr algn="just"/>
            <a:r>
              <a:rPr lang="en-US" u="sng" dirty="0">
                <a:solidFill>
                  <a:schemeClr val="accent5">
                    <a:lumMod val="75000"/>
                  </a:schemeClr>
                </a:solidFill>
              </a:rPr>
              <a:t>Sequence data : </a:t>
            </a:r>
            <a:r>
              <a:rPr lang="en-US" u="sng" dirty="0">
                <a:solidFill>
                  <a:srgbClr val="040C28"/>
                </a:solidFill>
                <a:latin typeface="Google Sans"/>
              </a:rPr>
              <a:t> </a:t>
            </a:r>
            <a:r>
              <a:rPr lang="en-US" b="0" i="0" dirty="0">
                <a:solidFill>
                  <a:srgbClr val="040C28"/>
                </a:solidFill>
                <a:effectLst/>
                <a:latin typeface="Google Sans"/>
              </a:rPr>
              <a:t>Data in which the points in the dataset are depend on the other points in the dataset</a:t>
            </a:r>
            <a:r>
              <a:rPr lang="en-US" b="0" i="0" dirty="0">
                <a:solidFill>
                  <a:srgbClr val="4D5156"/>
                </a:solidFill>
                <a:effectLst/>
                <a:latin typeface="Google Sans"/>
              </a:rPr>
              <a:t>.  </a:t>
            </a:r>
          </a:p>
          <a:p>
            <a:pPr algn="just"/>
            <a:r>
              <a:rPr lang="en-US" b="0" i="0" dirty="0" err="1">
                <a:solidFill>
                  <a:srgbClr val="4D5156"/>
                </a:solidFill>
                <a:effectLst/>
                <a:latin typeface="Google Sans"/>
              </a:rPr>
              <a:t>Eg</a:t>
            </a:r>
            <a:r>
              <a:rPr lang="en-US" b="0" i="0" dirty="0">
                <a:solidFill>
                  <a:srgbClr val="4D5156"/>
                </a:solidFill>
                <a:effectLst/>
                <a:latin typeface="Google Sans"/>
              </a:rPr>
              <a:t>:  </a:t>
            </a:r>
            <a:r>
              <a:rPr lang="en-US" b="0" i="0" dirty="0">
                <a:solidFill>
                  <a:srgbClr val="040C28"/>
                </a:solidFill>
                <a:effectLst/>
                <a:latin typeface="Google Sans"/>
              </a:rPr>
              <a:t>DNA, protein, customer purchase history, web surfing history </a:t>
            </a:r>
            <a:r>
              <a:rPr lang="en-US" b="0" i="0" dirty="0" err="1">
                <a:solidFill>
                  <a:srgbClr val="040C28"/>
                </a:solidFill>
                <a:effectLst/>
                <a:latin typeface="Google Sans"/>
              </a:rPr>
              <a:t>etc</a:t>
            </a:r>
            <a:endParaRPr lang="en-US" b="0" i="0" dirty="0">
              <a:solidFill>
                <a:srgbClr val="040C28"/>
              </a:solidFill>
              <a:effectLst/>
              <a:latin typeface="Google Sans"/>
            </a:endParaRPr>
          </a:p>
          <a:p>
            <a:pPr algn="just"/>
            <a:endParaRPr lang="en-US" b="0" i="0" dirty="0">
              <a:solidFill>
                <a:srgbClr val="040C28"/>
              </a:solidFill>
              <a:effectLst/>
              <a:latin typeface="Google Sans"/>
            </a:endParaRPr>
          </a:p>
          <a:p>
            <a:pPr algn="just"/>
            <a:r>
              <a:rPr lang="en-US" u="sng" dirty="0">
                <a:solidFill>
                  <a:schemeClr val="accent5">
                    <a:lumMod val="75000"/>
                  </a:schemeClr>
                </a:solidFill>
              </a:rPr>
              <a:t>Spatial data :  </a:t>
            </a:r>
            <a:r>
              <a:rPr lang="en-US" b="0" i="0" dirty="0">
                <a:solidFill>
                  <a:srgbClr val="040C28"/>
                </a:solidFill>
                <a:effectLst/>
                <a:latin typeface="Google Sans"/>
              </a:rPr>
              <a:t>Spatial refers to space.</a:t>
            </a:r>
            <a:r>
              <a:rPr lang="en-US" b="0" i="0" dirty="0">
                <a:solidFill>
                  <a:srgbClr val="4D5156"/>
                </a:solidFill>
                <a:effectLst/>
                <a:latin typeface="Google Sans"/>
              </a:rPr>
              <a:t> </a:t>
            </a:r>
          </a:p>
          <a:p>
            <a:pPr algn="just"/>
            <a:r>
              <a:rPr lang="en-US" dirty="0">
                <a:solidFill>
                  <a:srgbClr val="040C28"/>
                </a:solidFill>
                <a:latin typeface="Google Sans"/>
              </a:rPr>
              <a:t>Spatial data is any type of data that </a:t>
            </a:r>
            <a:r>
              <a:rPr lang="en-US" dirty="0">
                <a:solidFill>
                  <a:schemeClr val="accent5">
                    <a:lumMod val="75000"/>
                  </a:schemeClr>
                </a:solidFill>
                <a:latin typeface="Google Sans"/>
              </a:rPr>
              <a:t>directly or indirectly references </a:t>
            </a:r>
            <a:r>
              <a:rPr lang="en-US" dirty="0">
                <a:solidFill>
                  <a:srgbClr val="040C28"/>
                </a:solidFill>
                <a:latin typeface="Google Sans"/>
              </a:rPr>
              <a:t>a specific geographical area or location.</a:t>
            </a:r>
          </a:p>
          <a:p>
            <a:pPr algn="just"/>
            <a:r>
              <a:rPr lang="en-US" b="0" i="0" dirty="0">
                <a:solidFill>
                  <a:srgbClr val="202124"/>
                </a:solidFill>
                <a:effectLst/>
                <a:latin typeface="Google Sans"/>
              </a:rPr>
              <a:t>Spatial data can have any number of </a:t>
            </a:r>
            <a:r>
              <a:rPr lang="en-US" b="0" i="0" dirty="0">
                <a:solidFill>
                  <a:schemeClr val="accent5">
                    <a:lumMod val="75000"/>
                  </a:schemeClr>
                </a:solidFill>
                <a:effectLst/>
                <a:latin typeface="Google Sans"/>
              </a:rPr>
              <a:t>attributes about a location</a:t>
            </a:r>
            <a:r>
              <a:rPr lang="en-US" b="0" i="0" dirty="0">
                <a:solidFill>
                  <a:srgbClr val="202124"/>
                </a:solidFill>
                <a:effectLst/>
                <a:latin typeface="Google Sans"/>
              </a:rPr>
              <a:t>. For example, this may be </a:t>
            </a:r>
            <a:r>
              <a:rPr lang="en-US" b="0" i="0" dirty="0">
                <a:solidFill>
                  <a:srgbClr val="040C28"/>
                </a:solidFill>
                <a:effectLst/>
                <a:latin typeface="Google Sans"/>
              </a:rPr>
              <a:t>a map, photographs, historical information.</a:t>
            </a:r>
          </a:p>
          <a:p>
            <a:pPr algn="just"/>
            <a:endParaRPr lang="en-US" dirty="0">
              <a:solidFill>
                <a:srgbClr val="040C28"/>
              </a:solidFill>
              <a:latin typeface="Google Sans"/>
            </a:endParaRPr>
          </a:p>
          <a:p>
            <a:pPr algn="just"/>
            <a:r>
              <a:rPr lang="en-US" b="1" u="sng" dirty="0">
                <a:solidFill>
                  <a:schemeClr val="accent5">
                    <a:lumMod val="75000"/>
                  </a:schemeClr>
                </a:solidFill>
                <a:latin typeface="Google Sans"/>
              </a:rPr>
              <a:t>E</a:t>
            </a:r>
            <a:r>
              <a:rPr lang="en-US" b="1" i="0" u="sng" dirty="0">
                <a:solidFill>
                  <a:schemeClr val="accent5">
                    <a:lumMod val="75000"/>
                  </a:schemeClr>
                </a:solidFill>
                <a:effectLst/>
                <a:latin typeface="Google Sans"/>
              </a:rPr>
              <a:t>xample for temporal and spatial data :  shipping movements across a geographic area over time</a:t>
            </a:r>
            <a:r>
              <a:rPr lang="en-US" b="1" u="sng" dirty="0">
                <a:solidFill>
                  <a:schemeClr val="accent5">
                    <a:lumMod val="75000"/>
                  </a:schemeClr>
                </a:solidFill>
                <a:latin typeface="Google Sans"/>
              </a:rPr>
              <a:t>.</a:t>
            </a:r>
            <a:endParaRPr lang="en-IN" b="1" u="sng" dirty="0">
              <a:solidFill>
                <a:schemeClr val="accent5">
                  <a:lumMod val="75000"/>
                </a:schemeClr>
              </a:solidFill>
            </a:endParaRPr>
          </a:p>
        </p:txBody>
      </p:sp>
    </p:spTree>
    <p:extLst>
      <p:ext uri="{BB962C8B-B14F-4D97-AF65-F5344CB8AC3E}">
        <p14:creationId xmlns:p14="http://schemas.microsoft.com/office/powerpoint/2010/main" val="291962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93B380D-9CC0-6D9A-37B0-0F4D8FB56B6C}"/>
              </a:ext>
            </a:extLst>
          </p:cNvPr>
          <p:cNvSpPr>
            <a:spLocks noGrp="1"/>
          </p:cNvSpPr>
          <p:nvPr>
            <p:ph idx="1"/>
          </p:nvPr>
        </p:nvSpPr>
        <p:spPr>
          <a:xfrm>
            <a:off x="477520" y="779145"/>
            <a:ext cx="10855960" cy="4351338"/>
          </a:xfrm>
        </p:spPr>
        <p:txBody>
          <a:bodyPr/>
          <a:lstStyle/>
          <a:p>
            <a:pPr marL="0" indent="0" algn="just">
              <a:buNone/>
            </a:pPr>
            <a:r>
              <a:rPr lang="en-US" b="1" u="sng" dirty="0">
                <a:solidFill>
                  <a:schemeClr val="accent5">
                    <a:lumMod val="75000"/>
                  </a:schemeClr>
                </a:solidFill>
              </a:rPr>
              <a:t>Unstructured Data  </a:t>
            </a:r>
          </a:p>
          <a:p>
            <a:pPr marL="0" indent="0" algn="just">
              <a:buNone/>
            </a:pPr>
            <a:r>
              <a:rPr lang="en-US" dirty="0"/>
              <a:t>Unstructured data includes video, image, and audio. It also includes textual documents, programs,  and blog data. </a:t>
            </a:r>
          </a:p>
          <a:p>
            <a:pPr marL="0" indent="0" algn="just">
              <a:buNone/>
            </a:pPr>
            <a:r>
              <a:rPr lang="en-US" dirty="0"/>
              <a:t>It is estimated that 80% of the data are unstructured data. </a:t>
            </a:r>
          </a:p>
          <a:p>
            <a:pPr marL="0" indent="0" algn="just">
              <a:buNone/>
            </a:pPr>
            <a:endParaRPr lang="en-US" dirty="0"/>
          </a:p>
          <a:p>
            <a:pPr marL="0" indent="0" algn="just">
              <a:buNone/>
            </a:pPr>
            <a:r>
              <a:rPr lang="en-US" b="1" u="sng" dirty="0">
                <a:solidFill>
                  <a:schemeClr val="accent5">
                    <a:lumMod val="75000"/>
                  </a:schemeClr>
                </a:solidFill>
              </a:rPr>
              <a:t>Semi-Structured Data  </a:t>
            </a:r>
          </a:p>
          <a:p>
            <a:pPr marL="0" indent="0" algn="just">
              <a:buNone/>
            </a:pPr>
            <a:r>
              <a:rPr lang="en-US" dirty="0"/>
              <a:t>Semi-structured data are partially structured and partially unstructured. These include data like  XML/JSON data, RSS feeds, and hierarchical data. </a:t>
            </a:r>
          </a:p>
          <a:p>
            <a:pPr marL="0" indent="0">
              <a:buNone/>
            </a:pPr>
            <a:endParaRPr lang="en-US" dirty="0"/>
          </a:p>
          <a:p>
            <a:endParaRPr lang="en-IN" dirty="0"/>
          </a:p>
        </p:txBody>
      </p:sp>
      <p:pic>
        <p:nvPicPr>
          <p:cNvPr id="6" name="Picture 5">
            <a:extLst>
              <a:ext uri="{FF2B5EF4-FFF2-40B4-BE49-F238E27FC236}">
                <a16:creationId xmlns="" xmlns:a16="http://schemas.microsoft.com/office/drawing/2014/main" id="{07EA8A5F-D03B-09F9-86E9-D8850900B45A}"/>
              </a:ext>
            </a:extLst>
          </p:cNvPr>
          <p:cNvPicPr>
            <a:picLocks noChangeAspect="1"/>
          </p:cNvPicPr>
          <p:nvPr/>
        </p:nvPicPr>
        <p:blipFill>
          <a:blip r:embed="rId2"/>
          <a:stretch>
            <a:fillRect/>
          </a:stretch>
        </p:blipFill>
        <p:spPr>
          <a:xfrm>
            <a:off x="8319813" y="4754880"/>
            <a:ext cx="3013667" cy="1859279"/>
          </a:xfrm>
          <a:prstGeom prst="rect">
            <a:avLst/>
          </a:prstGeom>
        </p:spPr>
      </p:pic>
    </p:spTree>
    <p:extLst>
      <p:ext uri="{BB962C8B-B14F-4D97-AF65-F5344CB8AC3E}">
        <p14:creationId xmlns:p14="http://schemas.microsoft.com/office/powerpoint/2010/main" val="2077374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381000" y="830738"/>
            <a:ext cx="10515600" cy="1325563"/>
          </a:xfrm>
        </p:spPr>
        <p:txBody>
          <a:bodyPr>
            <a:normAutofit fontScale="90000"/>
          </a:bodyPr>
          <a:lstStyle/>
          <a:p>
            <a:r>
              <a:rPr lang="en-US" dirty="0"/>
              <a:t>2.1.2 Data Storage and Representation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94360" y="1985803"/>
            <a:ext cx="10713720" cy="3378677"/>
          </a:xfrm>
        </p:spPr>
        <p:txBody>
          <a:bodyPr>
            <a:normAutofit lnSpcReduction="10000"/>
          </a:bodyPr>
          <a:lstStyle/>
          <a:p>
            <a:pPr algn="just"/>
            <a:r>
              <a:rPr lang="en-US" dirty="0"/>
              <a:t>Once the dataset is assembled, it must be stored in a structure that is suitable for </a:t>
            </a:r>
            <a:r>
              <a:rPr lang="en-US" dirty="0">
                <a:solidFill>
                  <a:schemeClr val="accent5">
                    <a:lumMod val="75000"/>
                  </a:schemeClr>
                </a:solidFill>
              </a:rPr>
              <a:t>data analysis</a:t>
            </a:r>
            <a:r>
              <a:rPr lang="en-US" dirty="0"/>
              <a:t>.  </a:t>
            </a:r>
          </a:p>
          <a:p>
            <a:pPr marL="0" indent="0" algn="just">
              <a:buNone/>
            </a:pPr>
            <a:endParaRPr lang="en-US" dirty="0"/>
          </a:p>
          <a:p>
            <a:pPr algn="just"/>
            <a:r>
              <a:rPr lang="en-US" dirty="0"/>
              <a:t>The goal of data storage management is to make data available for analysis. </a:t>
            </a:r>
          </a:p>
          <a:p>
            <a:pPr algn="just"/>
            <a:endParaRPr lang="en-US" dirty="0"/>
          </a:p>
          <a:p>
            <a:pPr algn="just"/>
            <a:r>
              <a:rPr lang="en-US" dirty="0"/>
              <a:t>There are different  approaches to organize and manage data in storage files and systems from flat file to data  warehouses. </a:t>
            </a:r>
          </a:p>
          <a:p>
            <a:endParaRPr lang="en-US" dirty="0"/>
          </a:p>
        </p:txBody>
      </p:sp>
    </p:spTree>
    <p:extLst>
      <p:ext uri="{BB962C8B-B14F-4D97-AF65-F5344CB8AC3E}">
        <p14:creationId xmlns:p14="http://schemas.microsoft.com/office/powerpoint/2010/main" val="336429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80A87AE-C2A9-2660-7672-993BCF401FF7}"/>
              </a:ext>
            </a:extLst>
          </p:cNvPr>
          <p:cNvSpPr>
            <a:spLocks noGrp="1"/>
          </p:cNvSpPr>
          <p:nvPr>
            <p:ph idx="1"/>
          </p:nvPr>
        </p:nvSpPr>
        <p:spPr>
          <a:xfrm>
            <a:off x="441960" y="196452"/>
            <a:ext cx="11099800" cy="4351338"/>
          </a:xfrm>
        </p:spPr>
        <p:txBody>
          <a:bodyPr/>
          <a:lstStyle/>
          <a:p>
            <a:pPr marL="0" indent="0" algn="just">
              <a:buNone/>
            </a:pPr>
            <a:r>
              <a:rPr lang="en-US" b="1" dirty="0"/>
              <a:t>Flat Files </a:t>
            </a:r>
          </a:p>
          <a:p>
            <a:pPr marL="0" indent="0" algn="just">
              <a:buNone/>
            </a:pPr>
            <a:r>
              <a:rPr lang="en-US" dirty="0"/>
              <a:t>These are the simplest and most commonly available data source. It is also the cheapest  way of organizing the data. These flat files are the files where data is stored in plain ASCII or  EBCDIC format. </a:t>
            </a:r>
            <a:r>
              <a:rPr lang="en-US" sz="1600" dirty="0">
                <a:solidFill>
                  <a:srgbClr val="202124"/>
                </a:solidFill>
                <a:latin typeface="arial" panose="020B0604020202020204" pitchFamily="34" charset="0"/>
              </a:rPr>
              <a:t>(</a:t>
            </a:r>
            <a:r>
              <a:rPr lang="en-US" sz="1600" b="0" i="0" dirty="0">
                <a:solidFill>
                  <a:srgbClr val="202124"/>
                </a:solidFill>
                <a:effectLst/>
                <a:latin typeface="arial" panose="020B0604020202020204" pitchFamily="34" charset="0"/>
              </a:rPr>
              <a:t>Extended binary coded decimal interchange code)</a:t>
            </a:r>
            <a:endParaRPr lang="en-US" sz="1600" dirty="0"/>
          </a:p>
          <a:p>
            <a:pPr marL="0" indent="0" algn="just">
              <a:buNone/>
            </a:pPr>
            <a:r>
              <a:rPr lang="en-US" dirty="0">
                <a:solidFill>
                  <a:schemeClr val="accent5">
                    <a:lumMod val="75000"/>
                  </a:schemeClr>
                </a:solidFill>
              </a:rPr>
              <a:t>Minor changes of data in flat files </a:t>
            </a:r>
            <a:r>
              <a:rPr lang="en-US" dirty="0"/>
              <a:t>affect the results of the data mining algorithms.  Hence, flat file is suitable only for </a:t>
            </a:r>
            <a:r>
              <a:rPr lang="en-US" dirty="0">
                <a:solidFill>
                  <a:schemeClr val="accent5">
                    <a:lumMod val="75000"/>
                  </a:schemeClr>
                </a:solidFill>
              </a:rPr>
              <a:t>storing small dataset and not desirable if the dataset becomes  larger. </a:t>
            </a:r>
          </a:p>
          <a:p>
            <a:endParaRPr lang="en-IN" dirty="0"/>
          </a:p>
        </p:txBody>
      </p:sp>
      <p:pic>
        <p:nvPicPr>
          <p:cNvPr id="6" name="Picture 5">
            <a:extLst>
              <a:ext uri="{FF2B5EF4-FFF2-40B4-BE49-F238E27FC236}">
                <a16:creationId xmlns="" xmlns:a16="http://schemas.microsoft.com/office/drawing/2014/main" id="{6C5F3213-B37D-318F-68A6-14711BC84D09}"/>
              </a:ext>
            </a:extLst>
          </p:cNvPr>
          <p:cNvPicPr>
            <a:picLocks noChangeAspect="1"/>
          </p:cNvPicPr>
          <p:nvPr/>
        </p:nvPicPr>
        <p:blipFill>
          <a:blip r:embed="rId2"/>
          <a:stretch>
            <a:fillRect/>
          </a:stretch>
        </p:blipFill>
        <p:spPr>
          <a:xfrm>
            <a:off x="8178800" y="3745185"/>
            <a:ext cx="3805751" cy="2916363"/>
          </a:xfrm>
          <a:prstGeom prst="rect">
            <a:avLst/>
          </a:prstGeom>
        </p:spPr>
      </p:pic>
      <p:pic>
        <p:nvPicPr>
          <p:cNvPr id="8" name="Picture 7">
            <a:extLst>
              <a:ext uri="{FF2B5EF4-FFF2-40B4-BE49-F238E27FC236}">
                <a16:creationId xmlns="" xmlns:a16="http://schemas.microsoft.com/office/drawing/2014/main" id="{580C3D53-876A-2BC3-0142-2F332FE68B16}"/>
              </a:ext>
            </a:extLst>
          </p:cNvPr>
          <p:cNvPicPr>
            <a:picLocks noChangeAspect="1"/>
          </p:cNvPicPr>
          <p:nvPr/>
        </p:nvPicPr>
        <p:blipFill>
          <a:blip r:embed="rId3"/>
          <a:stretch>
            <a:fillRect/>
          </a:stretch>
        </p:blipFill>
        <p:spPr>
          <a:xfrm>
            <a:off x="5557440" y="3650739"/>
            <a:ext cx="2326719" cy="3121683"/>
          </a:xfrm>
          <a:prstGeom prst="rect">
            <a:avLst/>
          </a:prstGeom>
        </p:spPr>
      </p:pic>
    </p:spTree>
    <p:extLst>
      <p:ext uri="{BB962C8B-B14F-4D97-AF65-F5344CB8AC3E}">
        <p14:creationId xmlns:p14="http://schemas.microsoft.com/office/powerpoint/2010/main" val="348570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CA4E3E-AA40-3D26-9E77-C382EC032735}"/>
              </a:ext>
            </a:extLst>
          </p:cNvPr>
          <p:cNvSpPr>
            <a:spLocks noGrp="1"/>
          </p:cNvSpPr>
          <p:nvPr>
            <p:ph type="title"/>
          </p:nvPr>
        </p:nvSpPr>
        <p:spPr>
          <a:xfrm>
            <a:off x="391160" y="454818"/>
            <a:ext cx="10515600" cy="1325563"/>
          </a:xfrm>
        </p:spPr>
        <p:txBody>
          <a:bodyPr>
            <a:normAutofit fontScale="90000"/>
          </a:bodyPr>
          <a:lstStyle/>
          <a:p>
            <a:r>
              <a:rPr lang="en-US" dirty="0"/>
              <a:t>2.1 WHAT IS DATA?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C1F3CD16-CEFB-9B4C-0BB4-F192B0D30ADF}"/>
              </a:ext>
            </a:extLst>
          </p:cNvPr>
          <p:cNvSpPr>
            <a:spLocks noGrp="1"/>
          </p:cNvSpPr>
          <p:nvPr>
            <p:ph idx="1"/>
          </p:nvPr>
        </p:nvSpPr>
        <p:spPr>
          <a:xfrm>
            <a:off x="838200" y="1117600"/>
            <a:ext cx="10515600" cy="5486400"/>
          </a:xfrm>
        </p:spPr>
        <p:txBody>
          <a:bodyPr>
            <a:normAutofit lnSpcReduction="10000"/>
          </a:bodyPr>
          <a:lstStyle/>
          <a:p>
            <a:pPr algn="just"/>
            <a:r>
              <a:rPr lang="en-US" dirty="0"/>
              <a:t>All facts are data. </a:t>
            </a:r>
          </a:p>
          <a:p>
            <a:pPr algn="just"/>
            <a:r>
              <a:rPr lang="en-US" dirty="0"/>
              <a:t>In computer systems, bits encode facts present in </a:t>
            </a:r>
            <a:r>
              <a:rPr lang="en-US" dirty="0">
                <a:solidFill>
                  <a:schemeClr val="accent5">
                    <a:lumMod val="75000"/>
                  </a:schemeClr>
                </a:solidFill>
              </a:rPr>
              <a:t>numbers, text, images, audio,  and video</a:t>
            </a:r>
            <a:r>
              <a:rPr lang="en-US" dirty="0"/>
              <a:t>. </a:t>
            </a:r>
          </a:p>
          <a:p>
            <a:pPr algn="just"/>
            <a:r>
              <a:rPr lang="en-US" dirty="0"/>
              <a:t>Data can be directly human interpretable (</a:t>
            </a:r>
            <a:r>
              <a:rPr lang="en-US" dirty="0">
                <a:solidFill>
                  <a:schemeClr val="accent5">
                    <a:lumMod val="75000"/>
                  </a:schemeClr>
                </a:solidFill>
              </a:rPr>
              <a:t>such as numbers or texts</a:t>
            </a:r>
            <a:r>
              <a:rPr lang="en-US" dirty="0"/>
              <a:t>) or diffused data  such as </a:t>
            </a:r>
            <a:r>
              <a:rPr lang="en-US" dirty="0">
                <a:solidFill>
                  <a:schemeClr val="accent5">
                    <a:lumMod val="75000"/>
                  </a:schemeClr>
                </a:solidFill>
              </a:rPr>
              <a:t>images or video </a:t>
            </a:r>
            <a:r>
              <a:rPr lang="en-US" dirty="0"/>
              <a:t>that can be interpreted only by a computer. </a:t>
            </a:r>
          </a:p>
          <a:p>
            <a:pPr algn="just"/>
            <a:r>
              <a:rPr lang="en-US" dirty="0"/>
              <a:t>Today, business organizations are accumulating vast and growing amounts of data of the order of </a:t>
            </a:r>
            <a:r>
              <a:rPr lang="en-US" dirty="0">
                <a:solidFill>
                  <a:schemeClr val="accent5">
                    <a:lumMod val="75000"/>
                  </a:schemeClr>
                </a:solidFill>
              </a:rPr>
              <a:t>gigabytes, tera bytes, exabytes</a:t>
            </a:r>
            <a:r>
              <a:rPr lang="en-US" dirty="0"/>
              <a:t>.  A byte is 8 bits. </a:t>
            </a:r>
          </a:p>
          <a:p>
            <a:pPr algn="just"/>
            <a:r>
              <a:rPr lang="en-US" dirty="0"/>
              <a:t>A bit is either </a:t>
            </a:r>
            <a:r>
              <a:rPr lang="en-US" dirty="0">
                <a:solidFill>
                  <a:schemeClr val="accent5">
                    <a:lumMod val="75000"/>
                  </a:schemeClr>
                </a:solidFill>
              </a:rPr>
              <a:t>0 or 1</a:t>
            </a:r>
            <a:r>
              <a:rPr lang="en-US" dirty="0"/>
              <a:t>. A kilo byte (KB) is 1024 bytes, one mega byte (MB) is  approximately 1000 KB, one giga byte is approximately 1,000,000 KB, 1000 giga bytes is one tera  byte and 1000000 tera bytes is one Exa byte. </a:t>
            </a:r>
          </a:p>
          <a:p>
            <a:pPr marL="0" indent="0">
              <a:buNone/>
            </a:pPr>
            <a:endParaRPr lang="en-US" dirty="0"/>
          </a:p>
        </p:txBody>
      </p:sp>
    </p:spTree>
    <p:extLst>
      <p:ext uri="{BB962C8B-B14F-4D97-AF65-F5344CB8AC3E}">
        <p14:creationId xmlns:p14="http://schemas.microsoft.com/office/powerpoint/2010/main" val="339565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67080" y="342264"/>
            <a:ext cx="10515600" cy="5540375"/>
          </a:xfrm>
        </p:spPr>
        <p:txBody>
          <a:bodyPr>
            <a:normAutofit/>
          </a:bodyPr>
          <a:lstStyle/>
          <a:p>
            <a:pPr marL="0" indent="0">
              <a:buNone/>
            </a:pPr>
            <a:r>
              <a:rPr lang="en-US" dirty="0"/>
              <a:t>Some of the popular spreadsheet formats are listed below:  </a:t>
            </a:r>
          </a:p>
          <a:p>
            <a:pPr marL="0" indent="0">
              <a:buNone/>
            </a:pPr>
            <a:r>
              <a:rPr lang="en-US" dirty="0"/>
              <a:t>• CSV files – CSV stands for comma-separated value files where the values are separated by  commas. </a:t>
            </a:r>
          </a:p>
          <a:p>
            <a:pPr marL="0" indent="0">
              <a:buNone/>
            </a:pPr>
            <a:r>
              <a:rPr lang="en-US" dirty="0"/>
              <a:t>These are used by spreadsheet and database applications. The first row may have  attributes and the rest of the rows represent the data.  </a:t>
            </a:r>
          </a:p>
          <a:p>
            <a:pPr marL="0" indent="0">
              <a:buNone/>
            </a:pPr>
            <a:r>
              <a:rPr lang="en-US" dirty="0"/>
              <a:t>• TSV files – TSV stands for Tab separated values files where values are separated by Tab.  </a:t>
            </a:r>
          </a:p>
          <a:p>
            <a:pPr marL="0" indent="0">
              <a:buNone/>
            </a:pPr>
            <a:r>
              <a:rPr lang="en-US" dirty="0"/>
              <a:t>Both CSV and TSV files are generic in nature and can be shared. There are many tools like  Google Sheets and Microsoft Excel to process these files. </a:t>
            </a:r>
          </a:p>
          <a:p>
            <a:pPr marL="0" indent="0">
              <a:buNone/>
            </a:pPr>
            <a:endParaRPr lang="en-US" dirty="0"/>
          </a:p>
        </p:txBody>
      </p:sp>
      <p:pic>
        <p:nvPicPr>
          <p:cNvPr id="4" name="Picture 3">
            <a:extLst>
              <a:ext uri="{FF2B5EF4-FFF2-40B4-BE49-F238E27FC236}">
                <a16:creationId xmlns="" xmlns:a16="http://schemas.microsoft.com/office/drawing/2014/main" id="{F2695EFE-8758-97A1-2BFA-F24C9CB84CC7}"/>
              </a:ext>
            </a:extLst>
          </p:cNvPr>
          <p:cNvPicPr>
            <a:picLocks noChangeAspect="1"/>
          </p:cNvPicPr>
          <p:nvPr/>
        </p:nvPicPr>
        <p:blipFill>
          <a:blip r:embed="rId2"/>
          <a:stretch>
            <a:fillRect/>
          </a:stretch>
        </p:blipFill>
        <p:spPr>
          <a:xfrm>
            <a:off x="1940384" y="4535250"/>
            <a:ext cx="3048176" cy="2200829"/>
          </a:xfrm>
          <a:prstGeom prst="rect">
            <a:avLst/>
          </a:prstGeom>
        </p:spPr>
      </p:pic>
      <p:pic>
        <p:nvPicPr>
          <p:cNvPr id="8" name="Picture 7">
            <a:extLst>
              <a:ext uri="{FF2B5EF4-FFF2-40B4-BE49-F238E27FC236}">
                <a16:creationId xmlns="" xmlns:a16="http://schemas.microsoft.com/office/drawing/2014/main" id="{8848A462-75DF-A126-066F-BA9AC6BE8B97}"/>
              </a:ext>
            </a:extLst>
          </p:cNvPr>
          <p:cNvPicPr>
            <a:picLocks noChangeAspect="1"/>
          </p:cNvPicPr>
          <p:nvPr/>
        </p:nvPicPr>
        <p:blipFill>
          <a:blip r:embed="rId3"/>
          <a:stretch>
            <a:fillRect/>
          </a:stretch>
        </p:blipFill>
        <p:spPr>
          <a:xfrm>
            <a:off x="5609327" y="4661634"/>
            <a:ext cx="5673353" cy="1752502"/>
          </a:xfrm>
          <a:prstGeom prst="rect">
            <a:avLst/>
          </a:prstGeom>
        </p:spPr>
      </p:pic>
    </p:spTree>
    <p:extLst>
      <p:ext uri="{BB962C8B-B14F-4D97-AF65-F5344CB8AC3E}">
        <p14:creationId xmlns:p14="http://schemas.microsoft.com/office/powerpoint/2010/main" val="16876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492760" y="484504"/>
            <a:ext cx="10515600" cy="5967096"/>
          </a:xfrm>
        </p:spPr>
        <p:txBody>
          <a:bodyPr>
            <a:normAutofit/>
          </a:bodyPr>
          <a:lstStyle/>
          <a:p>
            <a:pPr marL="0" indent="0" algn="just">
              <a:buNone/>
            </a:pPr>
            <a:r>
              <a:rPr lang="en-US" b="1" dirty="0"/>
              <a:t>Database System </a:t>
            </a:r>
          </a:p>
          <a:p>
            <a:pPr algn="just"/>
            <a:r>
              <a:rPr lang="en-US" sz="3000" dirty="0"/>
              <a:t>It normally consists of database files and a database management system  (DBMS). </a:t>
            </a:r>
          </a:p>
          <a:p>
            <a:pPr algn="just"/>
            <a:r>
              <a:rPr lang="en-US" sz="3000" dirty="0"/>
              <a:t>Database files contain original data and metadata. </a:t>
            </a:r>
          </a:p>
          <a:p>
            <a:pPr algn="just"/>
            <a:r>
              <a:rPr lang="en-US" sz="3000" dirty="0"/>
              <a:t>DBMS aims to manage data and  improve operator performance by including various tools like </a:t>
            </a:r>
            <a:r>
              <a:rPr lang="en-US" sz="3000" dirty="0">
                <a:solidFill>
                  <a:schemeClr val="accent5">
                    <a:lumMod val="75000"/>
                  </a:schemeClr>
                </a:solidFill>
              </a:rPr>
              <a:t>database administrator, query  processing, and transaction manag</a:t>
            </a:r>
            <a:r>
              <a:rPr lang="en-US" sz="3000" dirty="0"/>
              <a:t>er.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 xmlns:a16="http://schemas.microsoft.com/office/drawing/2014/main" id="{E0BDAFAA-726A-3868-7D54-171F9C2DABE0}"/>
              </a:ext>
            </a:extLst>
          </p:cNvPr>
          <p:cNvSpPr txBox="1"/>
          <p:nvPr/>
        </p:nvSpPr>
        <p:spPr>
          <a:xfrm>
            <a:off x="492760" y="5072579"/>
            <a:ext cx="11313160" cy="1477328"/>
          </a:xfrm>
          <a:prstGeom prst="rect">
            <a:avLst/>
          </a:prstGeom>
          <a:noFill/>
        </p:spPr>
        <p:txBody>
          <a:bodyPr wrap="square">
            <a:spAutoFit/>
          </a:bodyPr>
          <a:lstStyle/>
          <a:p>
            <a:pPr marL="0" indent="0">
              <a:buNone/>
            </a:pPr>
            <a:r>
              <a:rPr lang="en-US" sz="1800" b="0" i="0" dirty="0">
                <a:effectLst/>
                <a:latin typeface="Söhne"/>
              </a:rPr>
              <a:t>The DBA is responsible for </a:t>
            </a:r>
            <a:r>
              <a:rPr lang="en-US" sz="1800" b="0" i="0" dirty="0">
                <a:solidFill>
                  <a:schemeClr val="accent5">
                    <a:lumMod val="75000"/>
                  </a:schemeClr>
                </a:solidFill>
                <a:effectLst/>
                <a:latin typeface="Söhne"/>
              </a:rPr>
              <a:t>managing and maintaining the database system</a:t>
            </a:r>
            <a:r>
              <a:rPr lang="en-US" sz="1800" b="0" i="0" dirty="0">
                <a:effectLst/>
                <a:latin typeface="Söhne"/>
              </a:rPr>
              <a:t>. This includes tasks such as database design, security, performance tuning </a:t>
            </a:r>
            <a:r>
              <a:rPr lang="en-US" sz="1800" b="0" i="0" dirty="0" err="1">
                <a:effectLst/>
                <a:latin typeface="Söhne"/>
              </a:rPr>
              <a:t>etc</a:t>
            </a:r>
            <a:endParaRPr lang="en-US" sz="1800" b="0" i="0" dirty="0">
              <a:effectLst/>
              <a:latin typeface="Söhne"/>
            </a:endParaRPr>
          </a:p>
          <a:p>
            <a:pPr marL="0" indent="0">
              <a:buNone/>
            </a:pPr>
            <a:r>
              <a:rPr lang="en-US" sz="1800" b="0" i="0" dirty="0">
                <a:effectLst/>
                <a:latin typeface="Söhne"/>
              </a:rPr>
              <a:t>DBMS supports a query language (e.g., SQL) that allows users to </a:t>
            </a:r>
            <a:r>
              <a:rPr lang="en-US" sz="1800" b="0" i="0" dirty="0">
                <a:solidFill>
                  <a:schemeClr val="accent5">
                    <a:lumMod val="75000"/>
                  </a:schemeClr>
                </a:solidFill>
                <a:effectLst/>
                <a:latin typeface="Söhne"/>
              </a:rPr>
              <a:t>retrieve and manipulate data</a:t>
            </a:r>
          </a:p>
          <a:p>
            <a:pPr marL="0" indent="0">
              <a:buNone/>
            </a:pPr>
            <a:r>
              <a:rPr lang="en-US" sz="1800" b="0" i="0" dirty="0">
                <a:effectLst/>
                <a:latin typeface="Söhne"/>
              </a:rPr>
              <a:t>Transactions are sequences of one or more database operations that are treated as a single unit of work. The transaction manager ensures the </a:t>
            </a:r>
            <a:r>
              <a:rPr lang="en-US" sz="1800" b="0" i="0" dirty="0">
                <a:solidFill>
                  <a:schemeClr val="accent5">
                    <a:lumMod val="75000"/>
                  </a:schemeClr>
                </a:solidFill>
                <a:effectLst/>
                <a:latin typeface="Söhne"/>
              </a:rPr>
              <a:t>ACID properties </a:t>
            </a:r>
            <a:r>
              <a:rPr lang="en-US" sz="1800" b="0" i="0" dirty="0">
                <a:effectLst/>
                <a:latin typeface="Söhne"/>
              </a:rPr>
              <a:t>(Atomicity, Consistency, Isolation, Durability) of transactions.</a:t>
            </a:r>
            <a:endParaRPr lang="en-US" sz="1800" dirty="0"/>
          </a:p>
        </p:txBody>
      </p:sp>
    </p:spTree>
    <p:extLst>
      <p:ext uri="{BB962C8B-B14F-4D97-AF65-F5344CB8AC3E}">
        <p14:creationId xmlns:p14="http://schemas.microsoft.com/office/powerpoint/2010/main" val="354177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A4E0143-5673-B67E-FB7F-8490CB189883}"/>
              </a:ext>
            </a:extLst>
          </p:cNvPr>
          <p:cNvSpPr>
            <a:spLocks noGrp="1"/>
          </p:cNvSpPr>
          <p:nvPr>
            <p:ph idx="1"/>
          </p:nvPr>
        </p:nvSpPr>
        <p:spPr>
          <a:xfrm>
            <a:off x="726440" y="836771"/>
            <a:ext cx="10515600" cy="4351338"/>
          </a:xfrm>
        </p:spPr>
        <p:txBody>
          <a:bodyPr/>
          <a:lstStyle/>
          <a:p>
            <a:pPr algn="just"/>
            <a:r>
              <a:rPr lang="en-US" sz="2800" dirty="0"/>
              <a:t>A relational database consists of sets of tables. </a:t>
            </a:r>
          </a:p>
          <a:p>
            <a:pPr algn="just"/>
            <a:r>
              <a:rPr lang="en-US" dirty="0"/>
              <a:t>The tables  have rows and columns. </a:t>
            </a:r>
          </a:p>
          <a:p>
            <a:pPr algn="just"/>
            <a:r>
              <a:rPr lang="en-US" dirty="0"/>
              <a:t>The columns represent the attributes and rows represent tuples. </a:t>
            </a:r>
          </a:p>
          <a:p>
            <a:pPr algn="just"/>
            <a:r>
              <a:rPr lang="en-US" dirty="0"/>
              <a:t>A tuple  corresponds to either an object or a relationship between objects. </a:t>
            </a:r>
          </a:p>
          <a:p>
            <a:pPr algn="just"/>
            <a:r>
              <a:rPr lang="en-US" dirty="0"/>
              <a:t>A user can access and manipulate  the data in the database using SQL. </a:t>
            </a:r>
          </a:p>
          <a:p>
            <a:endParaRPr lang="en-IN" dirty="0"/>
          </a:p>
        </p:txBody>
      </p:sp>
      <p:sp>
        <p:nvSpPr>
          <p:cNvPr id="7" name="TextBox 6">
            <a:extLst>
              <a:ext uri="{FF2B5EF4-FFF2-40B4-BE49-F238E27FC236}">
                <a16:creationId xmlns="" xmlns:a16="http://schemas.microsoft.com/office/drawing/2014/main" id="{9A088648-E8DF-F56B-9DB2-E49DFA5AD442}"/>
              </a:ext>
            </a:extLst>
          </p:cNvPr>
          <p:cNvSpPr txBox="1"/>
          <p:nvPr/>
        </p:nvSpPr>
        <p:spPr>
          <a:xfrm>
            <a:off x="726440" y="5864364"/>
            <a:ext cx="10515600" cy="646331"/>
          </a:xfrm>
          <a:prstGeom prst="rect">
            <a:avLst/>
          </a:prstGeom>
          <a:noFill/>
        </p:spPr>
        <p:txBody>
          <a:bodyPr wrap="square">
            <a:spAutoFit/>
          </a:bodyPr>
          <a:lstStyle/>
          <a:p>
            <a:r>
              <a:rPr lang="en-US" dirty="0">
                <a:latin typeface="Söhne"/>
              </a:rPr>
              <a:t>Relational database – to link and relate data across multiple tables through defined relationships.</a:t>
            </a:r>
          </a:p>
          <a:p>
            <a:r>
              <a:rPr lang="en-US" dirty="0">
                <a:latin typeface="Söhne"/>
              </a:rPr>
              <a:t>Example: Student table, Department table.</a:t>
            </a:r>
            <a:endParaRPr lang="en-IN" dirty="0"/>
          </a:p>
        </p:txBody>
      </p:sp>
    </p:spTree>
    <p:extLst>
      <p:ext uri="{BB962C8B-B14F-4D97-AF65-F5344CB8AC3E}">
        <p14:creationId xmlns:p14="http://schemas.microsoft.com/office/powerpoint/2010/main" val="17834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99440" y="410140"/>
            <a:ext cx="10993120" cy="6014720"/>
          </a:xfrm>
        </p:spPr>
        <p:txBody>
          <a:bodyPr>
            <a:normAutofit/>
          </a:bodyPr>
          <a:lstStyle/>
          <a:p>
            <a:pPr marL="0" indent="0">
              <a:buNone/>
            </a:pPr>
            <a:r>
              <a:rPr lang="en-US" dirty="0"/>
              <a:t>Different types of databases are listed below:  </a:t>
            </a:r>
          </a:p>
          <a:p>
            <a:pPr marL="0" indent="0">
              <a:buNone/>
            </a:pPr>
            <a:r>
              <a:rPr lang="en-US" b="1" u="sng" dirty="0"/>
              <a:t>Transactional database </a:t>
            </a:r>
          </a:p>
          <a:p>
            <a:pPr marL="0" indent="0">
              <a:buNone/>
            </a:pPr>
            <a:endParaRPr lang="en-US" dirty="0"/>
          </a:p>
          <a:p>
            <a:pPr marL="514350" indent="-514350" algn="just">
              <a:buAutoNum type="arabicPeriod"/>
            </a:pPr>
            <a:r>
              <a:rPr lang="en-US" dirty="0"/>
              <a:t>A transactional database is a collection of </a:t>
            </a:r>
            <a:r>
              <a:rPr lang="en-US" dirty="0">
                <a:solidFill>
                  <a:schemeClr val="accent5">
                    <a:lumMod val="75000"/>
                  </a:schemeClr>
                </a:solidFill>
              </a:rPr>
              <a:t>transactional records. </a:t>
            </a:r>
          </a:p>
          <a:p>
            <a:pPr marL="514350" indent="-514350" algn="just">
              <a:buAutoNum type="arabicPeriod"/>
            </a:pPr>
            <a:r>
              <a:rPr lang="en-US" dirty="0"/>
              <a:t>Each record is a  transaction. </a:t>
            </a:r>
          </a:p>
          <a:p>
            <a:pPr marL="514350" indent="-514350" algn="just">
              <a:buAutoNum type="arabicPeriod"/>
            </a:pPr>
            <a:r>
              <a:rPr lang="en-US" dirty="0"/>
              <a:t>A transaction may have a time stamp, identifier and a set of items, which may  have links to other tables. </a:t>
            </a:r>
          </a:p>
          <a:p>
            <a:pPr marL="514350" indent="-514350" algn="just">
              <a:buAutoNum type="arabicPeriod"/>
            </a:pPr>
            <a:r>
              <a:rPr lang="en-US" dirty="0"/>
              <a:t>Normally, transactional databases are created for performing  </a:t>
            </a:r>
            <a:r>
              <a:rPr lang="en-US" dirty="0">
                <a:solidFill>
                  <a:schemeClr val="accent5">
                    <a:lumMod val="75000"/>
                  </a:schemeClr>
                </a:solidFill>
              </a:rPr>
              <a:t>associational analysis that indicates the correlation among the items. </a:t>
            </a:r>
            <a:r>
              <a:rPr lang="en-US" dirty="0"/>
              <a:t> </a:t>
            </a:r>
          </a:p>
          <a:p>
            <a:endParaRPr lang="en-US" dirty="0"/>
          </a:p>
        </p:txBody>
      </p:sp>
      <p:sp>
        <p:nvSpPr>
          <p:cNvPr id="4" name="TextBox 3">
            <a:extLst>
              <a:ext uri="{FF2B5EF4-FFF2-40B4-BE49-F238E27FC236}">
                <a16:creationId xmlns="" xmlns:a16="http://schemas.microsoft.com/office/drawing/2014/main" id="{12A6183E-A9C8-DBDF-F3D1-D0251FCEA3E7}"/>
              </a:ext>
            </a:extLst>
          </p:cNvPr>
          <p:cNvSpPr txBox="1"/>
          <p:nvPr/>
        </p:nvSpPr>
        <p:spPr>
          <a:xfrm>
            <a:off x="497840" y="5556071"/>
            <a:ext cx="10993120" cy="1200329"/>
          </a:xfrm>
          <a:prstGeom prst="rect">
            <a:avLst/>
          </a:prstGeom>
          <a:noFill/>
        </p:spPr>
        <p:txBody>
          <a:bodyPr wrap="square">
            <a:spAutoFit/>
          </a:bodyPr>
          <a:lstStyle/>
          <a:p>
            <a:r>
              <a:rPr lang="en-US" dirty="0"/>
              <a:t>Transactional database:</a:t>
            </a:r>
          </a:p>
          <a:p>
            <a:r>
              <a:rPr lang="en-US" dirty="0">
                <a:solidFill>
                  <a:srgbClr val="202124"/>
                </a:solidFill>
                <a:latin typeface="Google Sans"/>
              </a:rPr>
              <a:t>E</a:t>
            </a:r>
            <a:r>
              <a:rPr lang="en-US" b="0" i="0" dirty="0">
                <a:solidFill>
                  <a:srgbClr val="202124"/>
                </a:solidFill>
                <a:effectLst/>
                <a:latin typeface="Google Sans"/>
              </a:rPr>
              <a:t>xample is </a:t>
            </a:r>
            <a:r>
              <a:rPr lang="en-US" b="0" i="0" dirty="0">
                <a:solidFill>
                  <a:srgbClr val="040C28"/>
                </a:solidFill>
                <a:effectLst/>
                <a:latin typeface="Google Sans"/>
              </a:rPr>
              <a:t>banking where you want a whole transaction—debit from one account and credit to another—to either </a:t>
            </a:r>
            <a:r>
              <a:rPr lang="en-US" dirty="0">
                <a:solidFill>
                  <a:srgbClr val="040C28"/>
                </a:solidFill>
                <a:latin typeface="Google Sans"/>
              </a:rPr>
              <a:t>succeed or fail), </a:t>
            </a:r>
            <a:r>
              <a:rPr lang="en-US" b="0" i="0" dirty="0">
                <a:solidFill>
                  <a:srgbClr val="040C28"/>
                </a:solidFill>
                <a:effectLst/>
                <a:latin typeface="Google Sans"/>
              </a:rPr>
              <a:t>sales order entry, hotel reservation systems </a:t>
            </a:r>
            <a:r>
              <a:rPr lang="en-US" b="0" i="0" dirty="0" err="1">
                <a:solidFill>
                  <a:srgbClr val="040C28"/>
                </a:solidFill>
                <a:effectLst/>
                <a:latin typeface="Google Sans"/>
              </a:rPr>
              <a:t>etc</a:t>
            </a:r>
            <a:endParaRPr lang="en-US" dirty="0">
              <a:solidFill>
                <a:srgbClr val="040C28"/>
              </a:solidFill>
              <a:latin typeface="Google Sans"/>
            </a:endParaRPr>
          </a:p>
          <a:p>
            <a:r>
              <a:rPr lang="en-US" b="1" dirty="0">
                <a:solidFill>
                  <a:srgbClr val="040C28"/>
                </a:solidFill>
                <a:latin typeface="Google Sans"/>
              </a:rPr>
              <a:t>Transactional databases </a:t>
            </a:r>
            <a:r>
              <a:rPr lang="en-US" dirty="0">
                <a:solidFill>
                  <a:srgbClr val="040C28"/>
                </a:solidFill>
                <a:latin typeface="Google Sans"/>
              </a:rPr>
              <a:t>store data in rows rather than columns to read and write data quickly</a:t>
            </a:r>
            <a:endParaRPr lang="en-IN" dirty="0">
              <a:solidFill>
                <a:srgbClr val="040C28"/>
              </a:solidFill>
              <a:latin typeface="Google Sans"/>
            </a:endParaRPr>
          </a:p>
        </p:txBody>
      </p:sp>
    </p:spTree>
    <p:extLst>
      <p:ext uri="{BB962C8B-B14F-4D97-AF65-F5344CB8AC3E}">
        <p14:creationId xmlns:p14="http://schemas.microsoft.com/office/powerpoint/2010/main" val="4152442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C7C39C2-D0FB-5FF8-BDBC-035F0D263BFA}"/>
              </a:ext>
            </a:extLst>
          </p:cNvPr>
          <p:cNvSpPr>
            <a:spLocks noGrp="1"/>
          </p:cNvSpPr>
          <p:nvPr>
            <p:ph idx="1"/>
          </p:nvPr>
        </p:nvSpPr>
        <p:spPr>
          <a:xfrm>
            <a:off x="685800" y="596265"/>
            <a:ext cx="10815320" cy="4351338"/>
          </a:xfrm>
        </p:spPr>
        <p:txBody>
          <a:bodyPr/>
          <a:lstStyle/>
          <a:p>
            <a:pPr marL="0" indent="0">
              <a:buNone/>
            </a:pPr>
            <a:r>
              <a:rPr lang="en-US" dirty="0"/>
              <a:t>2. </a:t>
            </a:r>
            <a:r>
              <a:rPr lang="en-US" b="1" u="sng" dirty="0"/>
              <a:t>Time-series database </a:t>
            </a:r>
          </a:p>
          <a:p>
            <a:pPr marL="0" indent="0">
              <a:buNone/>
            </a:pPr>
            <a:endParaRPr lang="en-US" b="1" u="sng" dirty="0"/>
          </a:p>
          <a:p>
            <a:pPr marL="0" indent="0">
              <a:buNone/>
            </a:pPr>
            <a:r>
              <a:rPr lang="en-US" dirty="0"/>
              <a:t>It</a:t>
            </a:r>
            <a:r>
              <a:rPr lang="en-US" b="1" u="sng" dirty="0"/>
              <a:t> </a:t>
            </a:r>
            <a:r>
              <a:rPr lang="en-US" dirty="0"/>
              <a:t>stores time related information like </a:t>
            </a:r>
            <a:r>
              <a:rPr lang="en-US" dirty="0">
                <a:solidFill>
                  <a:schemeClr val="accent5">
                    <a:lumMod val="75000"/>
                  </a:schemeClr>
                </a:solidFill>
              </a:rPr>
              <a:t>log files </a:t>
            </a:r>
            <a:r>
              <a:rPr lang="en-US" dirty="0"/>
              <a:t>where data is associated  with a </a:t>
            </a:r>
            <a:r>
              <a:rPr lang="en-US" dirty="0">
                <a:solidFill>
                  <a:schemeClr val="accent5">
                    <a:lumMod val="75000"/>
                  </a:schemeClr>
                </a:solidFill>
              </a:rPr>
              <a:t>time stamp</a:t>
            </a:r>
            <a:r>
              <a:rPr lang="en-US" dirty="0"/>
              <a:t>. </a:t>
            </a:r>
          </a:p>
          <a:p>
            <a:pPr marL="0" indent="0">
              <a:buNone/>
            </a:pPr>
            <a:r>
              <a:rPr lang="en-US" dirty="0"/>
              <a:t>This data represents the </a:t>
            </a:r>
            <a:r>
              <a:rPr lang="en-US" dirty="0">
                <a:solidFill>
                  <a:schemeClr val="accent5">
                    <a:lumMod val="75000"/>
                  </a:schemeClr>
                </a:solidFill>
              </a:rPr>
              <a:t>sequences of data</a:t>
            </a:r>
            <a:r>
              <a:rPr lang="en-US" dirty="0"/>
              <a:t>, which represent values or  events obtained over a period (for example, </a:t>
            </a:r>
            <a:r>
              <a:rPr lang="en-US" dirty="0">
                <a:solidFill>
                  <a:schemeClr val="accent5">
                    <a:lumMod val="75000"/>
                  </a:schemeClr>
                </a:solidFill>
              </a:rPr>
              <a:t>hourly, weekly or yearly</a:t>
            </a:r>
            <a:r>
              <a:rPr lang="en-US" dirty="0"/>
              <a:t>) or repeated time  span. </a:t>
            </a:r>
          </a:p>
          <a:p>
            <a:pPr marL="0" indent="0">
              <a:buNone/>
            </a:pPr>
            <a:r>
              <a:rPr lang="en-US" dirty="0">
                <a:solidFill>
                  <a:schemeClr val="accent5">
                    <a:lumMod val="75000"/>
                  </a:schemeClr>
                </a:solidFill>
              </a:rPr>
              <a:t>Observing sales of product continuously may yield a time-series data</a:t>
            </a:r>
            <a:r>
              <a:rPr lang="en-US" dirty="0"/>
              <a:t>. </a:t>
            </a:r>
          </a:p>
          <a:p>
            <a:endParaRPr lang="en-IN" dirty="0"/>
          </a:p>
        </p:txBody>
      </p:sp>
      <p:sp>
        <p:nvSpPr>
          <p:cNvPr id="5" name="TextBox 4">
            <a:extLst>
              <a:ext uri="{FF2B5EF4-FFF2-40B4-BE49-F238E27FC236}">
                <a16:creationId xmlns="" xmlns:a16="http://schemas.microsoft.com/office/drawing/2014/main" id="{6F936FAC-45B1-7AD2-6796-C2AC4225719D}"/>
              </a:ext>
            </a:extLst>
          </p:cNvPr>
          <p:cNvSpPr txBox="1"/>
          <p:nvPr/>
        </p:nvSpPr>
        <p:spPr>
          <a:xfrm>
            <a:off x="685800" y="5473115"/>
            <a:ext cx="10937240" cy="1200329"/>
          </a:xfrm>
          <a:prstGeom prst="rect">
            <a:avLst/>
          </a:prstGeom>
          <a:noFill/>
        </p:spPr>
        <p:txBody>
          <a:bodyPr wrap="square">
            <a:spAutoFit/>
          </a:bodyPr>
          <a:lstStyle/>
          <a:p>
            <a:r>
              <a:rPr lang="en-US" b="1" i="0" dirty="0">
                <a:solidFill>
                  <a:srgbClr val="5F6368"/>
                </a:solidFill>
                <a:effectLst/>
                <a:latin typeface="arial" panose="020B0604020202020204" pitchFamily="34" charset="0"/>
              </a:rPr>
              <a:t>Time</a:t>
            </a:r>
            <a:r>
              <a:rPr lang="en-US" b="0" i="0" dirty="0">
                <a:solidFill>
                  <a:srgbClr val="4D5156"/>
                </a:solidFill>
                <a:effectLst/>
                <a:latin typeface="arial" panose="020B0604020202020204" pitchFamily="34" charset="0"/>
              </a:rPr>
              <a:t>-</a:t>
            </a:r>
            <a:r>
              <a:rPr lang="en-US" b="1" i="0" dirty="0">
                <a:solidFill>
                  <a:srgbClr val="5F6368"/>
                </a:solidFill>
                <a:effectLst/>
                <a:latin typeface="arial" panose="020B0604020202020204" pitchFamily="34" charset="0"/>
              </a:rPr>
              <a:t>series data</a:t>
            </a:r>
            <a:r>
              <a:rPr lang="en-US" b="0" i="0" dirty="0">
                <a:solidFill>
                  <a:srgbClr val="4D5156"/>
                </a:solidFill>
                <a:effectLst/>
                <a:latin typeface="arial" panose="020B0604020202020204" pitchFamily="34" charset="0"/>
              </a:rPr>
              <a:t> is a sequence of data points collected over time intervals, allowing us to track changes over time</a:t>
            </a:r>
          </a:p>
          <a:p>
            <a:r>
              <a:rPr lang="en-IN" b="0" i="0" dirty="0" err="1">
                <a:solidFill>
                  <a:srgbClr val="4D5156"/>
                </a:solidFill>
                <a:effectLst/>
                <a:latin typeface="Google Sans"/>
              </a:rPr>
              <a:t>Eg</a:t>
            </a:r>
            <a:r>
              <a:rPr lang="en-IN" b="0" i="0" dirty="0">
                <a:solidFill>
                  <a:srgbClr val="4D5156"/>
                </a:solidFill>
                <a:effectLst/>
                <a:latin typeface="Google Sans"/>
              </a:rPr>
              <a:t>: sensor data, </a:t>
            </a:r>
            <a:r>
              <a:rPr lang="en-US" b="0" i="0" dirty="0">
                <a:solidFill>
                  <a:srgbClr val="161F31"/>
                </a:solidFill>
                <a:effectLst/>
                <a:latin typeface="Graphik Web"/>
              </a:rPr>
              <a:t>Recording stock prices over time.</a:t>
            </a:r>
          </a:p>
          <a:p>
            <a:endParaRPr lang="en-IN" dirty="0"/>
          </a:p>
        </p:txBody>
      </p:sp>
    </p:spTree>
    <p:extLst>
      <p:ext uri="{BB962C8B-B14F-4D97-AF65-F5344CB8AC3E}">
        <p14:creationId xmlns:p14="http://schemas.microsoft.com/office/powerpoint/2010/main" val="254806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65480" y="309880"/>
            <a:ext cx="10515600" cy="5852160"/>
          </a:xfrm>
        </p:spPr>
        <p:txBody>
          <a:bodyPr>
            <a:normAutofit/>
          </a:bodyPr>
          <a:lstStyle/>
          <a:p>
            <a:pPr marL="0" indent="0">
              <a:buNone/>
            </a:pPr>
            <a:r>
              <a:rPr lang="en-US" b="1" u="sng" dirty="0"/>
              <a:t>3. Spatial databases</a:t>
            </a:r>
            <a:r>
              <a:rPr lang="en-US" dirty="0"/>
              <a:t>:</a:t>
            </a:r>
          </a:p>
          <a:p>
            <a:pPr marL="0" indent="0">
              <a:buNone/>
            </a:pPr>
            <a:r>
              <a:rPr lang="en-US" dirty="0"/>
              <a:t>It contain spatial information in a </a:t>
            </a:r>
            <a:r>
              <a:rPr lang="en-US" dirty="0">
                <a:solidFill>
                  <a:schemeClr val="accent5">
                    <a:lumMod val="75000"/>
                  </a:schemeClr>
                </a:solidFill>
              </a:rPr>
              <a:t>raster or vector format</a:t>
            </a:r>
            <a:r>
              <a:rPr lang="en-US" dirty="0"/>
              <a:t>. Raster formats  are either bitmaps or pixel maps. </a:t>
            </a:r>
          </a:p>
          <a:p>
            <a:pPr marL="0" indent="0">
              <a:buNone/>
            </a:pPr>
            <a:r>
              <a:rPr lang="en-US" dirty="0"/>
              <a:t>For example, images can be stored as a raster data.  </a:t>
            </a:r>
          </a:p>
          <a:p>
            <a:r>
              <a:rPr lang="en-US" dirty="0"/>
              <a:t>On the other hand, the vector format can be used to store maps as maps use basic geometric  primitives like points, lines, polygons and so forth.  </a:t>
            </a:r>
          </a:p>
          <a:p>
            <a:pPr marL="0" indent="0">
              <a:buNone/>
            </a:pPr>
            <a:r>
              <a:rPr lang="en-US" b="1" dirty="0"/>
              <a:t>World Wide Web (WWW) </a:t>
            </a:r>
          </a:p>
          <a:p>
            <a:pPr marL="0" indent="0">
              <a:buNone/>
            </a:pPr>
            <a:r>
              <a:rPr lang="en-US" dirty="0"/>
              <a:t>It provides a diverse, worldwide online information source.  The objective of data mining algorithms is to mine interesting patterns of information present  in WWW. </a:t>
            </a:r>
          </a:p>
          <a:p>
            <a:pPr marL="0" indent="0">
              <a:buNone/>
            </a:pPr>
            <a:endParaRPr lang="en-US" dirty="0"/>
          </a:p>
          <a:p>
            <a:pPr marL="0" indent="0">
              <a:buNone/>
            </a:pPr>
            <a:endParaRPr lang="en-US" dirty="0"/>
          </a:p>
        </p:txBody>
      </p:sp>
      <p:sp>
        <p:nvSpPr>
          <p:cNvPr id="4" name="TextBox 3">
            <a:extLst>
              <a:ext uri="{FF2B5EF4-FFF2-40B4-BE49-F238E27FC236}">
                <a16:creationId xmlns="" xmlns:a16="http://schemas.microsoft.com/office/drawing/2014/main" id="{289A3700-9C83-1ED2-12DE-21991503FEE8}"/>
              </a:ext>
            </a:extLst>
          </p:cNvPr>
          <p:cNvSpPr txBox="1"/>
          <p:nvPr/>
        </p:nvSpPr>
        <p:spPr>
          <a:xfrm>
            <a:off x="528320" y="6040288"/>
            <a:ext cx="6482080" cy="646331"/>
          </a:xfrm>
          <a:prstGeom prst="rect">
            <a:avLst/>
          </a:prstGeom>
          <a:noFill/>
        </p:spPr>
        <p:txBody>
          <a:bodyPr wrap="square">
            <a:spAutoFit/>
          </a:bodyPr>
          <a:lstStyle/>
          <a:p>
            <a:r>
              <a:rPr lang="en-US" dirty="0">
                <a:solidFill>
                  <a:srgbClr val="040C28"/>
                </a:solidFill>
                <a:latin typeface="Google Sans"/>
              </a:rPr>
              <a:t>R</a:t>
            </a:r>
            <a:r>
              <a:rPr lang="en-US" b="0" i="0" dirty="0">
                <a:solidFill>
                  <a:srgbClr val="040C28"/>
                </a:solidFill>
                <a:effectLst/>
                <a:latin typeface="Google Sans"/>
              </a:rPr>
              <a:t>aster files work best when you need to store and display high-quality photographs</a:t>
            </a:r>
            <a:endParaRPr lang="en-IN" dirty="0"/>
          </a:p>
        </p:txBody>
      </p:sp>
      <p:pic>
        <p:nvPicPr>
          <p:cNvPr id="5" name="Picture 4">
            <a:extLst>
              <a:ext uri="{FF2B5EF4-FFF2-40B4-BE49-F238E27FC236}">
                <a16:creationId xmlns="" xmlns:a16="http://schemas.microsoft.com/office/drawing/2014/main" id="{CC9AF5A0-49AF-9CFA-461A-705F5294E40B}"/>
              </a:ext>
            </a:extLst>
          </p:cNvPr>
          <p:cNvPicPr>
            <a:picLocks noChangeAspect="1"/>
          </p:cNvPicPr>
          <p:nvPr/>
        </p:nvPicPr>
        <p:blipFill>
          <a:blip r:embed="rId2"/>
          <a:stretch>
            <a:fillRect/>
          </a:stretch>
        </p:blipFill>
        <p:spPr>
          <a:xfrm>
            <a:off x="10043160" y="4806269"/>
            <a:ext cx="1950720" cy="1926517"/>
          </a:xfrm>
          <a:prstGeom prst="rect">
            <a:avLst/>
          </a:prstGeom>
        </p:spPr>
      </p:pic>
      <p:pic>
        <p:nvPicPr>
          <p:cNvPr id="7" name="Picture 6">
            <a:extLst>
              <a:ext uri="{FF2B5EF4-FFF2-40B4-BE49-F238E27FC236}">
                <a16:creationId xmlns="" xmlns:a16="http://schemas.microsoft.com/office/drawing/2014/main" id="{9AE1C577-89BD-D81C-F627-9802E1B191C7}"/>
              </a:ext>
            </a:extLst>
          </p:cNvPr>
          <p:cNvPicPr>
            <a:picLocks noChangeAspect="1"/>
          </p:cNvPicPr>
          <p:nvPr/>
        </p:nvPicPr>
        <p:blipFill>
          <a:blip r:embed="rId3"/>
          <a:stretch>
            <a:fillRect/>
          </a:stretch>
        </p:blipFill>
        <p:spPr>
          <a:xfrm>
            <a:off x="6685280" y="4806269"/>
            <a:ext cx="3129280" cy="1980731"/>
          </a:xfrm>
          <a:prstGeom prst="rect">
            <a:avLst/>
          </a:prstGeom>
        </p:spPr>
      </p:pic>
    </p:spTree>
    <p:extLst>
      <p:ext uri="{BB962C8B-B14F-4D97-AF65-F5344CB8AC3E}">
        <p14:creationId xmlns:p14="http://schemas.microsoft.com/office/powerpoint/2010/main" val="3593518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2BC30ED-27E9-C5CC-66C4-9B1ECCFED6F4}"/>
              </a:ext>
            </a:extLst>
          </p:cNvPr>
          <p:cNvSpPr>
            <a:spLocks noGrp="1"/>
          </p:cNvSpPr>
          <p:nvPr>
            <p:ph idx="1"/>
          </p:nvPr>
        </p:nvSpPr>
        <p:spPr>
          <a:xfrm>
            <a:off x="624840" y="829945"/>
            <a:ext cx="10515600" cy="4351338"/>
          </a:xfrm>
        </p:spPr>
        <p:txBody>
          <a:bodyPr/>
          <a:lstStyle/>
          <a:p>
            <a:pPr marL="0" indent="0">
              <a:buNone/>
            </a:pPr>
            <a:r>
              <a:rPr lang="en-US" b="1" dirty="0"/>
              <a:t>XML (</a:t>
            </a:r>
            <a:r>
              <a:rPr lang="en-US" b="1" dirty="0" err="1"/>
              <a:t>eXtensible</a:t>
            </a:r>
            <a:r>
              <a:rPr lang="en-US" b="1" dirty="0"/>
              <a:t> Markup Language) </a:t>
            </a:r>
          </a:p>
          <a:p>
            <a:pPr marL="0" indent="0">
              <a:buNone/>
            </a:pPr>
            <a:r>
              <a:rPr lang="en-US" dirty="0"/>
              <a:t>It is both human and machine interpretable data format  that can be used to represent data that needs to be shared across the platforms. </a:t>
            </a:r>
          </a:p>
          <a:p>
            <a:endParaRPr lang="en-IN" dirty="0"/>
          </a:p>
        </p:txBody>
      </p:sp>
      <p:pic>
        <p:nvPicPr>
          <p:cNvPr id="5" name="Picture 4">
            <a:extLst>
              <a:ext uri="{FF2B5EF4-FFF2-40B4-BE49-F238E27FC236}">
                <a16:creationId xmlns="" xmlns:a16="http://schemas.microsoft.com/office/drawing/2014/main" id="{80F66277-D28A-D534-DA63-6639F01E83BB}"/>
              </a:ext>
            </a:extLst>
          </p:cNvPr>
          <p:cNvPicPr>
            <a:picLocks noChangeAspect="1"/>
          </p:cNvPicPr>
          <p:nvPr/>
        </p:nvPicPr>
        <p:blipFill>
          <a:blip r:embed="rId2"/>
          <a:stretch>
            <a:fillRect/>
          </a:stretch>
        </p:blipFill>
        <p:spPr>
          <a:xfrm>
            <a:off x="2091414" y="2610494"/>
            <a:ext cx="6363251" cy="3566469"/>
          </a:xfrm>
          <a:prstGeom prst="rect">
            <a:avLst/>
          </a:prstGeom>
        </p:spPr>
      </p:pic>
    </p:spTree>
    <p:extLst>
      <p:ext uri="{BB962C8B-B14F-4D97-AF65-F5344CB8AC3E}">
        <p14:creationId xmlns:p14="http://schemas.microsoft.com/office/powerpoint/2010/main" val="4117253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65480" y="342264"/>
            <a:ext cx="10988040" cy="5875656"/>
          </a:xfrm>
        </p:spPr>
        <p:txBody>
          <a:bodyPr>
            <a:normAutofit/>
          </a:bodyPr>
          <a:lstStyle/>
          <a:p>
            <a:pPr marL="0" indent="0" algn="just">
              <a:buNone/>
            </a:pPr>
            <a:r>
              <a:rPr lang="en-US" b="1" dirty="0"/>
              <a:t>Data Stream </a:t>
            </a:r>
          </a:p>
          <a:p>
            <a:pPr algn="just"/>
            <a:r>
              <a:rPr lang="en-US" dirty="0"/>
              <a:t>It is dynamic data, which flows in and out of the observing environment. Typical  characteristics of data stream are huge volume of data, dynamic, fixed order movement, and  real-time constraints.  </a:t>
            </a:r>
          </a:p>
          <a:p>
            <a:pPr marL="0" indent="0" algn="just">
              <a:buNone/>
            </a:pPr>
            <a:r>
              <a:rPr lang="en-US" b="1" dirty="0"/>
              <a:t>RSS (Really Simple Syndication) - </a:t>
            </a:r>
            <a:r>
              <a:rPr lang="en-US" b="0" i="0" dirty="0">
                <a:solidFill>
                  <a:srgbClr val="040C28"/>
                </a:solidFill>
                <a:effectLst/>
                <a:latin typeface="Google Sans"/>
              </a:rPr>
              <a:t>such as blog entries, news headlines </a:t>
            </a:r>
            <a:r>
              <a:rPr lang="en-US" b="0" i="0" dirty="0" err="1">
                <a:solidFill>
                  <a:srgbClr val="040C28"/>
                </a:solidFill>
                <a:effectLst/>
                <a:latin typeface="Google Sans"/>
              </a:rPr>
              <a:t>etc</a:t>
            </a:r>
            <a:endParaRPr lang="en-US" b="1" dirty="0"/>
          </a:p>
          <a:p>
            <a:pPr algn="just"/>
            <a:r>
              <a:rPr lang="en-US" dirty="0"/>
              <a:t>It is a format for sharing instant feeds across services.  </a:t>
            </a:r>
          </a:p>
          <a:p>
            <a:pPr marL="0" indent="0" algn="just">
              <a:buNone/>
            </a:pPr>
            <a:r>
              <a:rPr lang="en-US" b="1" dirty="0"/>
              <a:t>JSON (JavaScript Object Notation)</a:t>
            </a:r>
          </a:p>
          <a:p>
            <a:pPr marL="0" indent="0" algn="just">
              <a:buNone/>
            </a:pPr>
            <a:r>
              <a:rPr lang="en-US" dirty="0"/>
              <a:t> It is another useful data interchange format that is often  used for many machine learning algorithms. </a:t>
            </a:r>
          </a:p>
          <a:p>
            <a:pPr marL="0" indent="0">
              <a:buNone/>
            </a:pPr>
            <a:endParaRPr lang="en-US" sz="1600" b="1" i="0" dirty="0">
              <a:solidFill>
                <a:srgbClr val="5F6368"/>
              </a:solidFill>
              <a:effectLst/>
              <a:latin typeface="arial" panose="020B0604020202020204" pitchFamily="34" charset="0"/>
            </a:endParaRPr>
          </a:p>
          <a:p>
            <a:pPr marL="0" indent="0">
              <a:buNone/>
            </a:pPr>
            <a:r>
              <a:rPr lang="en-US" sz="1600" b="1" i="0" dirty="0">
                <a:effectLst/>
                <a:latin typeface="arial" panose="020B0604020202020204" pitchFamily="34" charset="0"/>
              </a:rPr>
              <a:t>JSON</a:t>
            </a:r>
            <a:r>
              <a:rPr lang="en-US" sz="1600" b="0" i="0" dirty="0">
                <a:effectLst/>
                <a:latin typeface="arial" panose="020B0604020202020204" pitchFamily="34" charset="0"/>
              </a:rPr>
              <a:t> (</a:t>
            </a:r>
            <a:r>
              <a:rPr lang="en-US" sz="1600" b="1" i="0" dirty="0">
                <a:effectLst/>
                <a:latin typeface="arial" panose="020B0604020202020204" pitchFamily="34" charset="0"/>
              </a:rPr>
              <a:t>JavaScript Object Notation</a:t>
            </a:r>
            <a:r>
              <a:rPr lang="en-US" sz="1600" b="0" i="0" dirty="0">
                <a:effectLst/>
                <a:latin typeface="arial" panose="020B0604020202020204" pitchFamily="34" charset="0"/>
              </a:rPr>
              <a:t>) is a text-based, human-readable </a:t>
            </a:r>
            <a:r>
              <a:rPr lang="en-US" sz="1600" b="1" i="0" dirty="0">
                <a:effectLst/>
                <a:latin typeface="arial" panose="020B0604020202020204" pitchFamily="34" charset="0"/>
              </a:rPr>
              <a:t>data interchange format used</a:t>
            </a:r>
            <a:r>
              <a:rPr lang="en-US" sz="1600" b="0" i="0" dirty="0">
                <a:effectLst/>
                <a:latin typeface="arial" panose="020B0604020202020204" pitchFamily="34" charset="0"/>
              </a:rPr>
              <a:t> to exchange data between web clients and web servers</a:t>
            </a:r>
            <a:endParaRPr lang="en-US" sz="1600" dirty="0"/>
          </a:p>
        </p:txBody>
      </p:sp>
      <p:sp>
        <p:nvSpPr>
          <p:cNvPr id="4" name="TextBox 3">
            <a:extLst>
              <a:ext uri="{FF2B5EF4-FFF2-40B4-BE49-F238E27FC236}">
                <a16:creationId xmlns="" xmlns:a16="http://schemas.microsoft.com/office/drawing/2014/main" id="{02168561-64A2-3F00-B940-ED0CDEEFE4B7}"/>
              </a:ext>
            </a:extLst>
          </p:cNvPr>
          <p:cNvSpPr txBox="1"/>
          <p:nvPr/>
        </p:nvSpPr>
        <p:spPr>
          <a:xfrm>
            <a:off x="665480" y="5663029"/>
            <a:ext cx="10515600" cy="646331"/>
          </a:xfrm>
          <a:prstGeom prst="rect">
            <a:avLst/>
          </a:prstGeom>
          <a:noFill/>
        </p:spPr>
        <p:txBody>
          <a:bodyPr wrap="square">
            <a:spAutoFit/>
          </a:bodyPr>
          <a:lstStyle/>
          <a:p>
            <a:r>
              <a:rPr lang="en-US" b="0" i="0" dirty="0">
                <a:solidFill>
                  <a:srgbClr val="202124"/>
                </a:solidFill>
                <a:effectLst/>
                <a:latin typeface="Google Sans"/>
              </a:rPr>
              <a:t>Data streams </a:t>
            </a:r>
            <a:r>
              <a:rPr lang="en-US" b="0" i="0" dirty="0">
                <a:solidFill>
                  <a:srgbClr val="040C28"/>
                </a:solidFill>
                <a:effectLst/>
                <a:latin typeface="Google Sans"/>
              </a:rPr>
              <a:t>capture critical real-time data, such as location, stock prices, IT system monitoring, fraud detection, retail inventory, sales, and customer activity</a:t>
            </a:r>
            <a:r>
              <a:rPr lang="en-US" b="0" i="0" dirty="0">
                <a:solidFill>
                  <a:srgbClr val="202124"/>
                </a:solidFill>
                <a:effectLst/>
                <a:latin typeface="Google Sans"/>
              </a:rPr>
              <a:t>.</a:t>
            </a:r>
            <a:endParaRPr lang="en-IN" dirty="0"/>
          </a:p>
        </p:txBody>
      </p:sp>
    </p:spTree>
    <p:extLst>
      <p:ext uri="{BB962C8B-B14F-4D97-AF65-F5344CB8AC3E}">
        <p14:creationId xmlns:p14="http://schemas.microsoft.com/office/powerpoint/2010/main" val="255289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p:txBody>
          <a:bodyPr>
            <a:normAutofit fontScale="90000"/>
          </a:bodyPr>
          <a:lstStyle/>
          <a:p>
            <a:r>
              <a:rPr lang="en-US" b="1" dirty="0"/>
              <a:t>2.2 BIG DATA ANALYTICS AND TYPES OF ANALYTICS </a:t>
            </a:r>
            <a:r>
              <a:rPr lang="en-US" dirty="0"/>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23900" y="1188085"/>
            <a:ext cx="10744200" cy="5487035"/>
          </a:xfrm>
        </p:spPr>
        <p:txBody>
          <a:bodyPr>
            <a:normAutofit fontScale="92500" lnSpcReduction="10000"/>
          </a:bodyPr>
          <a:lstStyle/>
          <a:p>
            <a:pPr algn="just"/>
            <a:r>
              <a:rPr lang="en-US" dirty="0"/>
              <a:t>The primary aim of </a:t>
            </a:r>
            <a:r>
              <a:rPr lang="en-US" dirty="0">
                <a:solidFill>
                  <a:schemeClr val="accent5">
                    <a:lumMod val="75000"/>
                  </a:schemeClr>
                </a:solidFill>
              </a:rPr>
              <a:t>data analysis </a:t>
            </a:r>
            <a:r>
              <a:rPr lang="en-US" dirty="0"/>
              <a:t>is to assist business organizations to </a:t>
            </a:r>
            <a:r>
              <a:rPr lang="en-US" dirty="0">
                <a:solidFill>
                  <a:schemeClr val="accent5">
                    <a:lumMod val="75000"/>
                  </a:schemeClr>
                </a:solidFill>
              </a:rPr>
              <a:t>take decisions. </a:t>
            </a:r>
          </a:p>
          <a:p>
            <a:pPr algn="just"/>
            <a:r>
              <a:rPr lang="en-US" dirty="0"/>
              <a:t>For example,  </a:t>
            </a:r>
            <a:r>
              <a:rPr lang="en-US" dirty="0">
                <a:solidFill>
                  <a:schemeClr val="accent5">
                    <a:lumMod val="75000"/>
                  </a:schemeClr>
                </a:solidFill>
              </a:rPr>
              <a:t>a business organization may want to know which is the fastest selling product</a:t>
            </a:r>
            <a:r>
              <a:rPr lang="en-US" dirty="0"/>
              <a:t>, in order for them to  market activities. </a:t>
            </a:r>
          </a:p>
          <a:p>
            <a:pPr algn="just"/>
            <a:r>
              <a:rPr lang="en-US" dirty="0"/>
              <a:t>Data analysis is an activity that takes the data and generates useful information  and insights for assisting the organizations. </a:t>
            </a:r>
          </a:p>
          <a:p>
            <a:pPr algn="just"/>
            <a:r>
              <a:rPr lang="en-US" dirty="0"/>
              <a:t>Data analysis and data analytics are terms that are used interchangeably to refer to the same  concept. However, there is a subtle difference. </a:t>
            </a:r>
          </a:p>
          <a:p>
            <a:pPr algn="just"/>
            <a:r>
              <a:rPr lang="en-US" dirty="0"/>
              <a:t>Data analytics is a general term and data analysis  is a part of it. </a:t>
            </a:r>
          </a:p>
          <a:p>
            <a:pPr algn="just"/>
            <a:r>
              <a:rPr lang="en-US" b="1" u="sng" dirty="0">
                <a:solidFill>
                  <a:schemeClr val="accent5">
                    <a:lumMod val="75000"/>
                  </a:schemeClr>
                </a:solidFill>
              </a:rPr>
              <a:t>Data analytics refers to the process of data collection, preprocessing and analysis.  </a:t>
            </a:r>
            <a:r>
              <a:rPr lang="en-US" b="1" dirty="0">
                <a:solidFill>
                  <a:schemeClr val="accent5">
                    <a:lumMod val="75000"/>
                  </a:schemeClr>
                </a:solidFill>
              </a:rPr>
              <a:t>It deals with the complete cycle of data management</a:t>
            </a:r>
            <a:r>
              <a:rPr lang="en-US" dirty="0">
                <a:solidFill>
                  <a:schemeClr val="accent5">
                    <a:lumMod val="75000"/>
                  </a:schemeClr>
                </a:solidFill>
              </a:rPr>
              <a:t>. </a:t>
            </a:r>
          </a:p>
          <a:p>
            <a:pPr algn="just"/>
            <a:r>
              <a:rPr lang="en-US" b="1" u="sng" dirty="0">
                <a:solidFill>
                  <a:schemeClr val="accent5">
                    <a:lumMod val="75000"/>
                  </a:schemeClr>
                </a:solidFill>
              </a:rPr>
              <a:t>Data analysis is just analysis and is a part of  data analytics. It takes historical data and does the analysis.</a:t>
            </a:r>
          </a:p>
          <a:p>
            <a:endParaRPr lang="en-US" dirty="0"/>
          </a:p>
          <a:p>
            <a:pPr marL="0" indent="0">
              <a:buNone/>
            </a:pPr>
            <a:endParaRPr lang="en-IN" dirty="0"/>
          </a:p>
        </p:txBody>
      </p:sp>
    </p:spTree>
    <p:extLst>
      <p:ext uri="{BB962C8B-B14F-4D97-AF65-F5344CB8AC3E}">
        <p14:creationId xmlns:p14="http://schemas.microsoft.com/office/powerpoint/2010/main" val="161224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16280" y="853440"/>
            <a:ext cx="10515600" cy="4724083"/>
          </a:xfrm>
        </p:spPr>
        <p:txBody>
          <a:bodyPr>
            <a:normAutofit/>
          </a:bodyPr>
          <a:lstStyle/>
          <a:p>
            <a:r>
              <a:rPr lang="en-US" dirty="0"/>
              <a:t>It takes historical data and does the analysis. </a:t>
            </a:r>
          </a:p>
          <a:p>
            <a:r>
              <a:rPr lang="en-US" dirty="0"/>
              <a:t>Data analytics, instead, concentrates  more on future and helps in prediction. </a:t>
            </a:r>
          </a:p>
          <a:p>
            <a:pPr marL="0" indent="0">
              <a:buNone/>
            </a:pPr>
            <a:endParaRPr lang="en-US" dirty="0"/>
          </a:p>
          <a:p>
            <a:pPr marL="0" indent="0">
              <a:buNone/>
            </a:pPr>
            <a:r>
              <a:rPr lang="en-US" dirty="0"/>
              <a:t>There are four types of data analytics:  </a:t>
            </a:r>
          </a:p>
          <a:p>
            <a:r>
              <a:rPr lang="en-US" dirty="0"/>
              <a:t>1. Descriptive analytics </a:t>
            </a:r>
          </a:p>
          <a:p>
            <a:r>
              <a:rPr lang="en-US" dirty="0"/>
              <a:t>2. Diagnostic analytics  </a:t>
            </a:r>
          </a:p>
          <a:p>
            <a:r>
              <a:rPr lang="en-US" dirty="0"/>
              <a:t>3. Predictive analytics  </a:t>
            </a:r>
          </a:p>
          <a:p>
            <a:r>
              <a:rPr lang="en-US" dirty="0"/>
              <a:t>4. Prescriptive analytics </a:t>
            </a:r>
          </a:p>
          <a:p>
            <a:endParaRPr lang="en-US" dirty="0"/>
          </a:p>
        </p:txBody>
      </p:sp>
    </p:spTree>
    <p:extLst>
      <p:ext uri="{BB962C8B-B14F-4D97-AF65-F5344CB8AC3E}">
        <p14:creationId xmlns:p14="http://schemas.microsoft.com/office/powerpoint/2010/main" val="387578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65480" y="606424"/>
            <a:ext cx="10515600" cy="5763895"/>
          </a:xfrm>
        </p:spPr>
        <p:txBody>
          <a:bodyPr>
            <a:normAutofit fontScale="92500"/>
          </a:bodyPr>
          <a:lstStyle/>
          <a:p>
            <a:pPr algn="just"/>
            <a:endParaRPr lang="en-US" dirty="0"/>
          </a:p>
          <a:p>
            <a:pPr algn="just"/>
            <a:r>
              <a:rPr lang="en-US" dirty="0"/>
              <a:t>Data is available in different data sources like </a:t>
            </a:r>
            <a:r>
              <a:rPr lang="en-US" dirty="0">
                <a:solidFill>
                  <a:schemeClr val="accent5">
                    <a:lumMod val="75000"/>
                  </a:schemeClr>
                </a:solidFill>
              </a:rPr>
              <a:t>flat files, databases, or data warehouses. </a:t>
            </a:r>
          </a:p>
          <a:p>
            <a:pPr algn="just"/>
            <a:r>
              <a:rPr lang="en-US" dirty="0"/>
              <a:t>It can  either be an </a:t>
            </a:r>
            <a:r>
              <a:rPr lang="en-US" b="1" u="sng" dirty="0">
                <a:solidFill>
                  <a:schemeClr val="accent5">
                    <a:lumMod val="75000"/>
                  </a:schemeClr>
                </a:solidFill>
              </a:rPr>
              <a:t>operational data or a non-operational data</a:t>
            </a:r>
            <a:r>
              <a:rPr lang="en-US" dirty="0"/>
              <a:t>. </a:t>
            </a:r>
          </a:p>
          <a:p>
            <a:pPr algn="just"/>
            <a:r>
              <a:rPr lang="en-US" dirty="0"/>
              <a:t>Operational data is the one that is encountered in normal </a:t>
            </a:r>
            <a:r>
              <a:rPr lang="en-US" dirty="0">
                <a:solidFill>
                  <a:schemeClr val="accent5">
                    <a:lumMod val="75000"/>
                  </a:schemeClr>
                </a:solidFill>
              </a:rPr>
              <a:t>business procedures and processes</a:t>
            </a:r>
            <a:r>
              <a:rPr lang="en-US" dirty="0"/>
              <a:t>. </a:t>
            </a:r>
          </a:p>
          <a:p>
            <a:pPr marL="0" indent="0" algn="just">
              <a:buNone/>
            </a:pPr>
            <a:r>
              <a:rPr lang="en-US" dirty="0"/>
              <a:t>For example: Daily sales data is operational  data </a:t>
            </a:r>
          </a:p>
          <a:p>
            <a:pPr algn="just"/>
            <a:r>
              <a:rPr lang="en-US" dirty="0"/>
              <a:t>Non-operational data is the kind of data that is used for decision making.  </a:t>
            </a:r>
          </a:p>
          <a:p>
            <a:pPr marL="0" indent="0">
              <a:buNone/>
            </a:pPr>
            <a:endParaRPr lang="en-US" dirty="0"/>
          </a:p>
          <a:p>
            <a:pPr marL="0" indent="0">
              <a:buNone/>
            </a:pPr>
            <a:r>
              <a:rPr lang="en-US" sz="2000" dirty="0">
                <a:latin typeface="-apple-system"/>
              </a:rPr>
              <a:t>Operational data - It is the real-time business information, </a:t>
            </a:r>
            <a:r>
              <a:rPr lang="en-US" sz="2000" dirty="0" err="1">
                <a:latin typeface="-apple-system"/>
              </a:rPr>
              <a:t>Eg</a:t>
            </a:r>
            <a:r>
              <a:rPr lang="en-US" sz="2000" dirty="0">
                <a:latin typeface="-apple-system"/>
              </a:rPr>
              <a:t>: </a:t>
            </a:r>
            <a:r>
              <a:rPr lang="en-IN" sz="2000" dirty="0">
                <a:latin typeface="-apple-system"/>
              </a:rPr>
              <a:t> transactions and financial operations</a:t>
            </a:r>
          </a:p>
          <a:p>
            <a:pPr marL="0" indent="0">
              <a:buNone/>
            </a:pPr>
            <a:r>
              <a:rPr lang="en-US" sz="2000" dirty="0">
                <a:latin typeface="-apple-system"/>
              </a:rPr>
              <a:t>Non-operational data in the operation, maintenance and management of substation equipment. </a:t>
            </a:r>
          </a:p>
          <a:p>
            <a:pPr marL="0" indent="0">
              <a:buNone/>
            </a:pPr>
            <a:r>
              <a:rPr lang="en-US" sz="2000" dirty="0">
                <a:latin typeface="-apple-system"/>
              </a:rPr>
              <a:t>Non-operational data  - </a:t>
            </a:r>
            <a:r>
              <a:rPr lang="en-IN" sz="2000" dirty="0">
                <a:latin typeface="-apple-system"/>
              </a:rPr>
              <a:t>Ex: Administrative data</a:t>
            </a:r>
            <a:endParaRPr lang="en-US" sz="2000" dirty="0">
              <a:latin typeface="-apple-system"/>
            </a:endParaRPr>
          </a:p>
        </p:txBody>
      </p:sp>
    </p:spTree>
    <p:extLst>
      <p:ext uri="{BB962C8B-B14F-4D97-AF65-F5344CB8AC3E}">
        <p14:creationId xmlns:p14="http://schemas.microsoft.com/office/powerpoint/2010/main" val="3629065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23240" y="518160"/>
            <a:ext cx="10815320" cy="5902960"/>
          </a:xfrm>
        </p:spPr>
        <p:txBody>
          <a:bodyPr>
            <a:normAutofit/>
          </a:bodyPr>
          <a:lstStyle/>
          <a:p>
            <a:pPr marL="0" indent="0" algn="just">
              <a:buNone/>
            </a:pPr>
            <a:r>
              <a:rPr lang="en-US" dirty="0"/>
              <a:t>Descriptive Analytics </a:t>
            </a:r>
          </a:p>
          <a:p>
            <a:pPr algn="just"/>
            <a:r>
              <a:rPr lang="en-US" dirty="0">
                <a:solidFill>
                  <a:schemeClr val="accent5">
                    <a:lumMod val="75000"/>
                  </a:schemeClr>
                </a:solidFill>
              </a:rPr>
              <a:t>It is about describing the main features of the data</a:t>
            </a:r>
            <a:r>
              <a:rPr lang="en-US" dirty="0"/>
              <a:t>. </a:t>
            </a:r>
          </a:p>
          <a:p>
            <a:pPr algn="just"/>
            <a:r>
              <a:rPr lang="en-US" dirty="0"/>
              <a:t>After data collection  is done, descriptive analytics deals with the collected data and quantifies it. </a:t>
            </a:r>
          </a:p>
          <a:p>
            <a:pPr algn="just"/>
            <a:r>
              <a:rPr lang="en-US" dirty="0"/>
              <a:t>It is often stated that  analytics is essentially statistics. </a:t>
            </a:r>
          </a:p>
          <a:p>
            <a:pPr algn="just"/>
            <a:r>
              <a:rPr lang="en-US" dirty="0"/>
              <a:t>There are two aspects of statistics – Descriptive and Inference.  Descriptive analytics only focuses on the description part of the data and not the inference part.  </a:t>
            </a:r>
          </a:p>
          <a:p>
            <a:pPr algn="just"/>
            <a:r>
              <a:rPr lang="en-US" b="0" i="0" dirty="0">
                <a:solidFill>
                  <a:srgbClr val="C00000"/>
                </a:solidFill>
                <a:effectLst/>
                <a:latin typeface="Inter"/>
              </a:rPr>
              <a:t>What was our overall productivity?</a:t>
            </a:r>
            <a:endParaRPr lang="en-US" dirty="0">
              <a:solidFill>
                <a:srgbClr val="C00000"/>
              </a:solidFill>
            </a:endParaRPr>
          </a:p>
          <a:p>
            <a:pPr marL="0" indent="0">
              <a:buNone/>
            </a:pPr>
            <a:endParaRPr lang="en-US" dirty="0"/>
          </a:p>
        </p:txBody>
      </p:sp>
      <p:sp>
        <p:nvSpPr>
          <p:cNvPr id="2" name="TextBox 1">
            <a:extLst>
              <a:ext uri="{FF2B5EF4-FFF2-40B4-BE49-F238E27FC236}">
                <a16:creationId xmlns="" xmlns:a16="http://schemas.microsoft.com/office/drawing/2014/main" id="{09B88A52-E498-DDEA-3598-88BB9DB1B9FF}"/>
              </a:ext>
            </a:extLst>
          </p:cNvPr>
          <p:cNvSpPr txBox="1"/>
          <p:nvPr/>
        </p:nvSpPr>
        <p:spPr>
          <a:xfrm>
            <a:off x="680720" y="5451792"/>
            <a:ext cx="10988040" cy="1200329"/>
          </a:xfrm>
          <a:prstGeom prst="rect">
            <a:avLst/>
          </a:prstGeom>
          <a:noFill/>
        </p:spPr>
        <p:txBody>
          <a:bodyPr wrap="square">
            <a:spAutoFit/>
          </a:bodyPr>
          <a:lstStyle/>
          <a:p>
            <a:r>
              <a:rPr lang="en-US" b="0" i="0" dirty="0">
                <a:solidFill>
                  <a:srgbClr val="202124"/>
                </a:solidFill>
                <a:effectLst/>
                <a:latin typeface="Google Sans"/>
              </a:rPr>
              <a:t>Descriptive Analytics tells you </a:t>
            </a:r>
            <a:r>
              <a:rPr lang="en-US" b="0" i="0" dirty="0">
                <a:solidFill>
                  <a:schemeClr val="accent5">
                    <a:lumMod val="75000"/>
                  </a:schemeClr>
                </a:solidFill>
                <a:effectLst/>
                <a:latin typeface="Google Sans"/>
              </a:rPr>
              <a:t>what happened in the past</a:t>
            </a:r>
            <a:r>
              <a:rPr lang="en-US" b="0" i="0" dirty="0">
                <a:solidFill>
                  <a:srgbClr val="202124"/>
                </a:solidFill>
                <a:effectLst/>
                <a:latin typeface="Google Sans"/>
              </a:rPr>
              <a:t>. </a:t>
            </a:r>
          </a:p>
          <a:p>
            <a:r>
              <a:rPr lang="en-US" b="0" i="0" dirty="0">
                <a:solidFill>
                  <a:srgbClr val="202124"/>
                </a:solidFill>
                <a:effectLst/>
                <a:latin typeface="Google Sans"/>
              </a:rPr>
              <a:t>Diagnostic Analytics helps you understand </a:t>
            </a:r>
            <a:r>
              <a:rPr lang="en-US" b="0" i="0" dirty="0">
                <a:solidFill>
                  <a:schemeClr val="accent5">
                    <a:lumMod val="75000"/>
                  </a:schemeClr>
                </a:solidFill>
                <a:effectLst/>
                <a:latin typeface="Google Sans"/>
              </a:rPr>
              <a:t>why something happened in the past</a:t>
            </a:r>
            <a:r>
              <a:rPr lang="en-US" b="0" i="0" dirty="0">
                <a:solidFill>
                  <a:srgbClr val="202124"/>
                </a:solidFill>
                <a:effectLst/>
                <a:latin typeface="Google Sans"/>
              </a:rPr>
              <a:t>. </a:t>
            </a:r>
          </a:p>
          <a:p>
            <a:r>
              <a:rPr lang="en-US" b="0" i="0" dirty="0">
                <a:solidFill>
                  <a:srgbClr val="202124"/>
                </a:solidFill>
                <a:effectLst/>
                <a:latin typeface="Google Sans"/>
              </a:rPr>
              <a:t>Predictive Analytics predicts </a:t>
            </a:r>
            <a:r>
              <a:rPr lang="en-US" b="0" i="0" dirty="0">
                <a:solidFill>
                  <a:schemeClr val="accent5">
                    <a:lumMod val="75000"/>
                  </a:schemeClr>
                </a:solidFill>
                <a:effectLst/>
                <a:latin typeface="Google Sans"/>
              </a:rPr>
              <a:t>what is most likely to happen in the future</a:t>
            </a:r>
            <a:r>
              <a:rPr lang="en-US" b="0" i="0" dirty="0">
                <a:solidFill>
                  <a:srgbClr val="202124"/>
                </a:solidFill>
                <a:effectLst/>
                <a:latin typeface="Google Sans"/>
              </a:rPr>
              <a:t>. </a:t>
            </a:r>
          </a:p>
          <a:p>
            <a:r>
              <a:rPr lang="en-US" b="0" i="0" dirty="0">
                <a:solidFill>
                  <a:srgbClr val="202124"/>
                </a:solidFill>
                <a:effectLst/>
                <a:latin typeface="Google Sans"/>
              </a:rPr>
              <a:t>Prescriptive Analytics recommends </a:t>
            </a:r>
            <a:r>
              <a:rPr lang="en-US" b="0" i="0" dirty="0">
                <a:solidFill>
                  <a:schemeClr val="accent5">
                    <a:lumMod val="75000"/>
                  </a:schemeClr>
                </a:solidFill>
                <a:effectLst/>
                <a:latin typeface="Google Sans"/>
              </a:rPr>
              <a:t>actions you can take to affect those outcomes</a:t>
            </a:r>
            <a:r>
              <a:rPr lang="en-US" b="0" i="0" dirty="0">
                <a:solidFill>
                  <a:srgbClr val="202124"/>
                </a:solidFill>
                <a:effectLst/>
                <a:latin typeface="Google Sans"/>
              </a:rPr>
              <a:t>.</a:t>
            </a:r>
            <a:endParaRPr lang="en-IN" dirty="0"/>
          </a:p>
        </p:txBody>
      </p:sp>
    </p:spTree>
    <p:extLst>
      <p:ext uri="{BB962C8B-B14F-4D97-AF65-F5344CB8AC3E}">
        <p14:creationId xmlns:p14="http://schemas.microsoft.com/office/powerpoint/2010/main" val="1636133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410C80-EE42-7604-A264-A2C2997BA3BB}"/>
              </a:ext>
            </a:extLst>
          </p:cNvPr>
          <p:cNvSpPr>
            <a:spLocks noGrp="1"/>
          </p:cNvSpPr>
          <p:nvPr>
            <p:ph idx="1"/>
          </p:nvPr>
        </p:nvSpPr>
        <p:spPr>
          <a:xfrm>
            <a:off x="655320" y="586105"/>
            <a:ext cx="10515600" cy="4351338"/>
          </a:xfrm>
        </p:spPr>
        <p:txBody>
          <a:bodyPr/>
          <a:lstStyle/>
          <a:p>
            <a:pPr marL="0" indent="0" algn="just">
              <a:buNone/>
            </a:pPr>
            <a:r>
              <a:rPr lang="en-US" dirty="0"/>
              <a:t>Diagnostic Analytics </a:t>
            </a:r>
          </a:p>
          <a:p>
            <a:pPr algn="just"/>
            <a:r>
              <a:rPr lang="en-US" dirty="0">
                <a:solidFill>
                  <a:schemeClr val="accent5">
                    <a:lumMod val="75000"/>
                  </a:schemeClr>
                </a:solidFill>
              </a:rPr>
              <a:t>It deals with the question – ‘Why?’. This is also known as causal analysis,  as it aims to find out the cause and effect of the events</a:t>
            </a:r>
            <a:r>
              <a:rPr lang="en-US" dirty="0"/>
              <a:t>. </a:t>
            </a:r>
          </a:p>
          <a:p>
            <a:pPr algn="just"/>
            <a:r>
              <a:rPr lang="en-US" dirty="0">
                <a:solidFill>
                  <a:schemeClr val="accent5">
                    <a:lumMod val="75000"/>
                  </a:schemeClr>
                </a:solidFill>
              </a:rPr>
              <a:t>For example, if a product is not selling</a:t>
            </a:r>
            <a:r>
              <a:rPr lang="en-US" dirty="0"/>
              <a:t>,  diagnostic analytics aims to find out the reason. There may be multiple reasons and associated  effects are analyzed as part of it. </a:t>
            </a:r>
          </a:p>
          <a:p>
            <a:pPr algn="just"/>
            <a:r>
              <a:rPr lang="en-US" b="0" i="0" dirty="0">
                <a:solidFill>
                  <a:srgbClr val="C00000"/>
                </a:solidFill>
                <a:effectLst/>
                <a:latin typeface="Inter"/>
              </a:rPr>
              <a:t>Why did our company sales decrease in the previous quarter?</a:t>
            </a:r>
            <a:endParaRPr lang="en-US" dirty="0">
              <a:solidFill>
                <a:srgbClr val="C00000"/>
              </a:solidFill>
            </a:endParaRPr>
          </a:p>
        </p:txBody>
      </p:sp>
      <p:sp>
        <p:nvSpPr>
          <p:cNvPr id="4" name="TextBox 3">
            <a:extLst>
              <a:ext uri="{FF2B5EF4-FFF2-40B4-BE49-F238E27FC236}">
                <a16:creationId xmlns="" xmlns:a16="http://schemas.microsoft.com/office/drawing/2014/main" id="{529EC771-8DE8-31A6-9824-6AD0E7F00ADF}"/>
              </a:ext>
            </a:extLst>
          </p:cNvPr>
          <p:cNvSpPr txBox="1"/>
          <p:nvPr/>
        </p:nvSpPr>
        <p:spPr>
          <a:xfrm>
            <a:off x="716280" y="5380672"/>
            <a:ext cx="10988040" cy="1200329"/>
          </a:xfrm>
          <a:prstGeom prst="rect">
            <a:avLst/>
          </a:prstGeom>
          <a:noFill/>
        </p:spPr>
        <p:txBody>
          <a:bodyPr wrap="square">
            <a:spAutoFit/>
          </a:bodyPr>
          <a:lstStyle/>
          <a:p>
            <a:r>
              <a:rPr lang="en-US" b="0" i="0" dirty="0">
                <a:solidFill>
                  <a:srgbClr val="202124"/>
                </a:solidFill>
                <a:effectLst/>
                <a:latin typeface="Google Sans"/>
              </a:rPr>
              <a:t>Descriptive Analytics tells you </a:t>
            </a:r>
            <a:r>
              <a:rPr lang="en-US" b="0" i="0" dirty="0">
                <a:solidFill>
                  <a:schemeClr val="accent5">
                    <a:lumMod val="75000"/>
                  </a:schemeClr>
                </a:solidFill>
                <a:effectLst/>
                <a:latin typeface="Google Sans"/>
              </a:rPr>
              <a:t>what happened in the past</a:t>
            </a:r>
            <a:r>
              <a:rPr lang="en-US" b="0" i="0" dirty="0">
                <a:solidFill>
                  <a:srgbClr val="202124"/>
                </a:solidFill>
                <a:effectLst/>
                <a:latin typeface="Google Sans"/>
              </a:rPr>
              <a:t>. </a:t>
            </a:r>
          </a:p>
          <a:p>
            <a:r>
              <a:rPr lang="en-US" b="0" i="0" dirty="0">
                <a:solidFill>
                  <a:srgbClr val="202124"/>
                </a:solidFill>
                <a:effectLst/>
                <a:latin typeface="Google Sans"/>
              </a:rPr>
              <a:t>Diagnostic Analytics helps you understand </a:t>
            </a:r>
            <a:r>
              <a:rPr lang="en-US" b="0" i="0" dirty="0">
                <a:solidFill>
                  <a:schemeClr val="accent5">
                    <a:lumMod val="75000"/>
                  </a:schemeClr>
                </a:solidFill>
                <a:effectLst/>
                <a:latin typeface="Google Sans"/>
              </a:rPr>
              <a:t>why something happened in the past</a:t>
            </a:r>
            <a:r>
              <a:rPr lang="en-US" b="0" i="0" dirty="0">
                <a:solidFill>
                  <a:srgbClr val="202124"/>
                </a:solidFill>
                <a:effectLst/>
                <a:latin typeface="Google Sans"/>
              </a:rPr>
              <a:t>. </a:t>
            </a:r>
          </a:p>
          <a:p>
            <a:r>
              <a:rPr lang="en-US" b="0" i="0" dirty="0">
                <a:solidFill>
                  <a:srgbClr val="202124"/>
                </a:solidFill>
                <a:effectLst/>
                <a:latin typeface="Google Sans"/>
              </a:rPr>
              <a:t>Predictive Analytics predicts </a:t>
            </a:r>
            <a:r>
              <a:rPr lang="en-US" b="0" i="0" dirty="0">
                <a:solidFill>
                  <a:schemeClr val="accent5">
                    <a:lumMod val="75000"/>
                  </a:schemeClr>
                </a:solidFill>
                <a:effectLst/>
                <a:latin typeface="Google Sans"/>
              </a:rPr>
              <a:t>what is most likely to happen in the future</a:t>
            </a:r>
            <a:r>
              <a:rPr lang="en-US" b="0" i="0" dirty="0">
                <a:solidFill>
                  <a:srgbClr val="202124"/>
                </a:solidFill>
                <a:effectLst/>
                <a:latin typeface="Google Sans"/>
              </a:rPr>
              <a:t>. </a:t>
            </a:r>
          </a:p>
          <a:p>
            <a:r>
              <a:rPr lang="en-US" b="0" i="0" dirty="0">
                <a:solidFill>
                  <a:srgbClr val="202124"/>
                </a:solidFill>
                <a:effectLst/>
                <a:latin typeface="Google Sans"/>
              </a:rPr>
              <a:t>Prescriptive Analytics recommends </a:t>
            </a:r>
            <a:r>
              <a:rPr lang="en-US" b="0" i="0" dirty="0">
                <a:solidFill>
                  <a:schemeClr val="accent5">
                    <a:lumMod val="75000"/>
                  </a:schemeClr>
                </a:solidFill>
                <a:effectLst/>
                <a:latin typeface="Google Sans"/>
              </a:rPr>
              <a:t>actions you can take to affect those outcomes</a:t>
            </a:r>
            <a:r>
              <a:rPr lang="en-US" b="0" i="0" dirty="0">
                <a:solidFill>
                  <a:srgbClr val="202124"/>
                </a:solidFill>
                <a:effectLst/>
                <a:latin typeface="Google Sans"/>
              </a:rPr>
              <a:t>.</a:t>
            </a:r>
            <a:endParaRPr lang="en-IN" dirty="0"/>
          </a:p>
        </p:txBody>
      </p:sp>
    </p:spTree>
    <p:extLst>
      <p:ext uri="{BB962C8B-B14F-4D97-AF65-F5344CB8AC3E}">
        <p14:creationId xmlns:p14="http://schemas.microsoft.com/office/powerpoint/2010/main" val="397997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65480" y="508000"/>
            <a:ext cx="10515600" cy="5567363"/>
          </a:xfrm>
        </p:spPr>
        <p:txBody>
          <a:bodyPr>
            <a:normAutofit/>
          </a:bodyPr>
          <a:lstStyle/>
          <a:p>
            <a:pPr marL="0" indent="0" algn="just">
              <a:buNone/>
            </a:pPr>
            <a:r>
              <a:rPr lang="en-US" dirty="0"/>
              <a:t>Predictive Analytics </a:t>
            </a:r>
          </a:p>
          <a:p>
            <a:pPr algn="just"/>
            <a:r>
              <a:rPr lang="en-US" dirty="0">
                <a:solidFill>
                  <a:schemeClr val="accent5">
                    <a:lumMod val="75000"/>
                  </a:schemeClr>
                </a:solidFill>
              </a:rPr>
              <a:t>It deals with the future. It deals with the question – ‘What will happen  in future given this data?’. </a:t>
            </a:r>
          </a:p>
          <a:p>
            <a:pPr algn="just"/>
            <a:r>
              <a:rPr lang="en-US" dirty="0"/>
              <a:t>This involves the application of algorithms to identify the patterns to  </a:t>
            </a:r>
            <a:r>
              <a:rPr lang="en-US" dirty="0">
                <a:solidFill>
                  <a:schemeClr val="accent5">
                    <a:lumMod val="75000"/>
                  </a:schemeClr>
                </a:solidFill>
              </a:rPr>
              <a:t>predict the future. </a:t>
            </a:r>
          </a:p>
          <a:p>
            <a:pPr algn="just"/>
            <a:r>
              <a:rPr lang="en-US" dirty="0"/>
              <a:t>The entire course of machine learning is mostly about predictive analytics and  forms the core of this book.  </a:t>
            </a:r>
          </a:p>
          <a:p>
            <a:pPr algn="just"/>
            <a:r>
              <a:rPr lang="en-IN" b="0" i="0" dirty="0">
                <a:solidFill>
                  <a:srgbClr val="C00000"/>
                </a:solidFill>
                <a:effectLst/>
                <a:latin typeface="Inter"/>
              </a:rPr>
              <a:t>Predicting maintenance issues, </a:t>
            </a:r>
            <a:r>
              <a:rPr lang="en-IN" dirty="0">
                <a:solidFill>
                  <a:srgbClr val="C00000"/>
                </a:solidFill>
                <a:latin typeface="Inter"/>
              </a:rPr>
              <a:t>Predicting article popularity</a:t>
            </a:r>
            <a:endParaRPr lang="en-US" dirty="0">
              <a:solidFill>
                <a:srgbClr val="C00000"/>
              </a:solidFill>
              <a:latin typeface="Inter"/>
            </a:endParaRPr>
          </a:p>
        </p:txBody>
      </p:sp>
      <p:sp>
        <p:nvSpPr>
          <p:cNvPr id="2" name="TextBox 1">
            <a:extLst>
              <a:ext uri="{FF2B5EF4-FFF2-40B4-BE49-F238E27FC236}">
                <a16:creationId xmlns="" xmlns:a16="http://schemas.microsoft.com/office/drawing/2014/main" id="{CFE74B5F-DB8E-B865-4106-626FF48E9E64}"/>
              </a:ext>
            </a:extLst>
          </p:cNvPr>
          <p:cNvSpPr txBox="1"/>
          <p:nvPr/>
        </p:nvSpPr>
        <p:spPr>
          <a:xfrm>
            <a:off x="716280" y="5380672"/>
            <a:ext cx="10988040" cy="1200329"/>
          </a:xfrm>
          <a:prstGeom prst="rect">
            <a:avLst/>
          </a:prstGeom>
          <a:noFill/>
        </p:spPr>
        <p:txBody>
          <a:bodyPr wrap="square">
            <a:spAutoFit/>
          </a:bodyPr>
          <a:lstStyle/>
          <a:p>
            <a:r>
              <a:rPr lang="en-US" b="0" i="0" dirty="0">
                <a:solidFill>
                  <a:srgbClr val="202124"/>
                </a:solidFill>
                <a:effectLst/>
                <a:latin typeface="Google Sans"/>
              </a:rPr>
              <a:t>Descriptive Analytics tells you </a:t>
            </a:r>
            <a:r>
              <a:rPr lang="en-US" b="0" i="0" dirty="0">
                <a:solidFill>
                  <a:schemeClr val="accent5">
                    <a:lumMod val="75000"/>
                  </a:schemeClr>
                </a:solidFill>
                <a:effectLst/>
                <a:latin typeface="Google Sans"/>
              </a:rPr>
              <a:t>what happened in the past</a:t>
            </a:r>
            <a:r>
              <a:rPr lang="en-US" b="0" i="0" dirty="0">
                <a:solidFill>
                  <a:srgbClr val="202124"/>
                </a:solidFill>
                <a:effectLst/>
                <a:latin typeface="Google Sans"/>
              </a:rPr>
              <a:t>. </a:t>
            </a:r>
          </a:p>
          <a:p>
            <a:r>
              <a:rPr lang="en-US" b="0" i="0" dirty="0">
                <a:solidFill>
                  <a:srgbClr val="202124"/>
                </a:solidFill>
                <a:effectLst/>
                <a:latin typeface="Google Sans"/>
              </a:rPr>
              <a:t>Diagnostic Analytics helps you understand </a:t>
            </a:r>
            <a:r>
              <a:rPr lang="en-US" b="0" i="0" dirty="0">
                <a:solidFill>
                  <a:schemeClr val="accent5">
                    <a:lumMod val="75000"/>
                  </a:schemeClr>
                </a:solidFill>
                <a:effectLst/>
                <a:latin typeface="Google Sans"/>
              </a:rPr>
              <a:t>why something happened in the past</a:t>
            </a:r>
            <a:r>
              <a:rPr lang="en-US" b="0" i="0" dirty="0">
                <a:solidFill>
                  <a:srgbClr val="202124"/>
                </a:solidFill>
                <a:effectLst/>
                <a:latin typeface="Google Sans"/>
              </a:rPr>
              <a:t>. </a:t>
            </a:r>
          </a:p>
          <a:p>
            <a:r>
              <a:rPr lang="en-US" b="0" i="0" dirty="0">
                <a:solidFill>
                  <a:srgbClr val="202124"/>
                </a:solidFill>
                <a:effectLst/>
                <a:latin typeface="Google Sans"/>
              </a:rPr>
              <a:t>Predictive Analytics predicts </a:t>
            </a:r>
            <a:r>
              <a:rPr lang="en-US" b="0" i="0" dirty="0">
                <a:solidFill>
                  <a:schemeClr val="accent5">
                    <a:lumMod val="75000"/>
                  </a:schemeClr>
                </a:solidFill>
                <a:effectLst/>
                <a:latin typeface="Google Sans"/>
              </a:rPr>
              <a:t>what is most likely to happen in the future</a:t>
            </a:r>
            <a:r>
              <a:rPr lang="en-US" b="0" i="0" dirty="0">
                <a:solidFill>
                  <a:srgbClr val="202124"/>
                </a:solidFill>
                <a:effectLst/>
                <a:latin typeface="Google Sans"/>
              </a:rPr>
              <a:t>. </a:t>
            </a:r>
          </a:p>
          <a:p>
            <a:r>
              <a:rPr lang="en-US" b="0" i="0" dirty="0">
                <a:solidFill>
                  <a:srgbClr val="202124"/>
                </a:solidFill>
                <a:effectLst/>
                <a:latin typeface="Google Sans"/>
              </a:rPr>
              <a:t>Prescriptive Analytics recommends </a:t>
            </a:r>
            <a:r>
              <a:rPr lang="en-US" b="0" i="0" dirty="0">
                <a:solidFill>
                  <a:schemeClr val="accent5">
                    <a:lumMod val="75000"/>
                  </a:schemeClr>
                </a:solidFill>
                <a:effectLst/>
                <a:latin typeface="Google Sans"/>
              </a:rPr>
              <a:t>actions you can take to affect those outcomes</a:t>
            </a:r>
            <a:r>
              <a:rPr lang="en-US" b="0" i="0" dirty="0">
                <a:solidFill>
                  <a:srgbClr val="202124"/>
                </a:solidFill>
                <a:effectLst/>
                <a:latin typeface="Google Sans"/>
              </a:rPr>
              <a:t>.</a:t>
            </a:r>
            <a:endParaRPr lang="en-IN" dirty="0"/>
          </a:p>
        </p:txBody>
      </p:sp>
    </p:spTree>
    <p:extLst>
      <p:ext uri="{BB962C8B-B14F-4D97-AF65-F5344CB8AC3E}">
        <p14:creationId xmlns:p14="http://schemas.microsoft.com/office/powerpoint/2010/main" val="2262654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55320" y="728345"/>
            <a:ext cx="10515600" cy="4351338"/>
          </a:xfrm>
        </p:spPr>
        <p:txBody>
          <a:bodyPr/>
          <a:lstStyle/>
          <a:p>
            <a:pPr marL="0" indent="0" algn="just">
              <a:buNone/>
            </a:pPr>
            <a:r>
              <a:rPr lang="en-US" dirty="0"/>
              <a:t>Prescriptive Analytics </a:t>
            </a:r>
          </a:p>
          <a:p>
            <a:pPr algn="just"/>
            <a:r>
              <a:rPr lang="en-US" dirty="0"/>
              <a:t>It is about the finding the </a:t>
            </a:r>
            <a:r>
              <a:rPr lang="en-US" dirty="0">
                <a:solidFill>
                  <a:schemeClr val="accent5">
                    <a:lumMod val="75000"/>
                  </a:schemeClr>
                </a:solidFill>
              </a:rPr>
              <a:t>best course of action for the business  organizations. </a:t>
            </a:r>
          </a:p>
          <a:p>
            <a:pPr algn="just"/>
            <a:r>
              <a:rPr lang="en-US" dirty="0"/>
              <a:t>Prescriptive analytics </a:t>
            </a:r>
            <a:r>
              <a:rPr lang="en-US" dirty="0">
                <a:solidFill>
                  <a:schemeClr val="accent5">
                    <a:lumMod val="75000"/>
                  </a:schemeClr>
                </a:solidFill>
              </a:rPr>
              <a:t>goes beyond prediction and helps in decision making by  giving a set of actions. </a:t>
            </a:r>
          </a:p>
          <a:p>
            <a:pPr algn="just"/>
            <a:r>
              <a:rPr lang="en-US" dirty="0"/>
              <a:t>It helps the organizations to </a:t>
            </a:r>
            <a:r>
              <a:rPr lang="en-US" dirty="0">
                <a:solidFill>
                  <a:schemeClr val="accent5">
                    <a:lumMod val="75000"/>
                  </a:schemeClr>
                </a:solidFill>
              </a:rPr>
              <a:t>plan better for the future </a:t>
            </a:r>
            <a:r>
              <a:rPr lang="en-US" dirty="0"/>
              <a:t>and to mitigate the  risks that are involved. </a:t>
            </a:r>
          </a:p>
          <a:p>
            <a:pPr algn="just"/>
            <a:r>
              <a:rPr lang="en-US" b="0" i="0" dirty="0">
                <a:solidFill>
                  <a:srgbClr val="C00000"/>
                </a:solidFill>
                <a:effectLst/>
                <a:latin typeface="Inter"/>
              </a:rPr>
              <a:t>Automatic adjustment of product pricing based on customer demand and external factors.</a:t>
            </a:r>
            <a:endParaRPr lang="en-US" dirty="0">
              <a:solidFill>
                <a:srgbClr val="C00000"/>
              </a:solidFill>
            </a:endParaRPr>
          </a:p>
          <a:p>
            <a:endParaRPr lang="en-IN" dirty="0"/>
          </a:p>
        </p:txBody>
      </p:sp>
      <p:sp>
        <p:nvSpPr>
          <p:cNvPr id="4" name="TextBox 3">
            <a:extLst>
              <a:ext uri="{FF2B5EF4-FFF2-40B4-BE49-F238E27FC236}">
                <a16:creationId xmlns="" xmlns:a16="http://schemas.microsoft.com/office/drawing/2014/main" id="{22416A04-C32B-6094-1BCC-E07F5B844100}"/>
              </a:ext>
            </a:extLst>
          </p:cNvPr>
          <p:cNvSpPr txBox="1"/>
          <p:nvPr/>
        </p:nvSpPr>
        <p:spPr>
          <a:xfrm>
            <a:off x="716280" y="5380672"/>
            <a:ext cx="10988040" cy="1200329"/>
          </a:xfrm>
          <a:prstGeom prst="rect">
            <a:avLst/>
          </a:prstGeom>
          <a:noFill/>
        </p:spPr>
        <p:txBody>
          <a:bodyPr wrap="square">
            <a:spAutoFit/>
          </a:bodyPr>
          <a:lstStyle/>
          <a:p>
            <a:r>
              <a:rPr lang="en-US" b="0" i="0" dirty="0">
                <a:solidFill>
                  <a:srgbClr val="202124"/>
                </a:solidFill>
                <a:effectLst/>
                <a:latin typeface="Google Sans"/>
              </a:rPr>
              <a:t>Descriptive Analytics tells you </a:t>
            </a:r>
            <a:r>
              <a:rPr lang="en-US" b="0" i="0" dirty="0">
                <a:solidFill>
                  <a:schemeClr val="accent5">
                    <a:lumMod val="75000"/>
                  </a:schemeClr>
                </a:solidFill>
                <a:effectLst/>
                <a:latin typeface="Google Sans"/>
              </a:rPr>
              <a:t>what happened in the past</a:t>
            </a:r>
            <a:r>
              <a:rPr lang="en-US" b="0" i="0" dirty="0">
                <a:solidFill>
                  <a:srgbClr val="202124"/>
                </a:solidFill>
                <a:effectLst/>
                <a:latin typeface="Google Sans"/>
              </a:rPr>
              <a:t>. </a:t>
            </a:r>
          </a:p>
          <a:p>
            <a:r>
              <a:rPr lang="en-US" b="0" i="0" dirty="0">
                <a:solidFill>
                  <a:srgbClr val="202124"/>
                </a:solidFill>
                <a:effectLst/>
                <a:latin typeface="Google Sans"/>
              </a:rPr>
              <a:t>Diagnostic Analytics helps you understand </a:t>
            </a:r>
            <a:r>
              <a:rPr lang="en-US" b="0" i="0" dirty="0">
                <a:solidFill>
                  <a:schemeClr val="accent5">
                    <a:lumMod val="75000"/>
                  </a:schemeClr>
                </a:solidFill>
                <a:effectLst/>
                <a:latin typeface="Google Sans"/>
              </a:rPr>
              <a:t>why something happened in the past</a:t>
            </a:r>
            <a:r>
              <a:rPr lang="en-US" b="0" i="0" dirty="0">
                <a:solidFill>
                  <a:srgbClr val="202124"/>
                </a:solidFill>
                <a:effectLst/>
                <a:latin typeface="Google Sans"/>
              </a:rPr>
              <a:t>. </a:t>
            </a:r>
          </a:p>
          <a:p>
            <a:r>
              <a:rPr lang="en-US" b="0" i="0" dirty="0">
                <a:solidFill>
                  <a:srgbClr val="202124"/>
                </a:solidFill>
                <a:effectLst/>
                <a:latin typeface="Google Sans"/>
              </a:rPr>
              <a:t>Predictive Analytics predicts </a:t>
            </a:r>
            <a:r>
              <a:rPr lang="en-US" b="0" i="0" dirty="0">
                <a:solidFill>
                  <a:schemeClr val="accent5">
                    <a:lumMod val="75000"/>
                  </a:schemeClr>
                </a:solidFill>
                <a:effectLst/>
                <a:latin typeface="Google Sans"/>
              </a:rPr>
              <a:t>what is most likely to happen in the future</a:t>
            </a:r>
            <a:r>
              <a:rPr lang="en-US" b="0" i="0" dirty="0">
                <a:solidFill>
                  <a:srgbClr val="202124"/>
                </a:solidFill>
                <a:effectLst/>
                <a:latin typeface="Google Sans"/>
              </a:rPr>
              <a:t>. </a:t>
            </a:r>
          </a:p>
          <a:p>
            <a:r>
              <a:rPr lang="en-US" b="0" i="0" dirty="0">
                <a:solidFill>
                  <a:srgbClr val="202124"/>
                </a:solidFill>
                <a:effectLst/>
                <a:latin typeface="Google Sans"/>
              </a:rPr>
              <a:t>Prescriptive Analytics recommends </a:t>
            </a:r>
            <a:r>
              <a:rPr lang="en-US" b="0" i="0" dirty="0">
                <a:solidFill>
                  <a:schemeClr val="accent5">
                    <a:lumMod val="75000"/>
                  </a:schemeClr>
                </a:solidFill>
                <a:effectLst/>
                <a:latin typeface="Google Sans"/>
              </a:rPr>
              <a:t>actions you can take to affect those outcomes</a:t>
            </a:r>
            <a:r>
              <a:rPr lang="en-US" b="0" i="0" dirty="0">
                <a:solidFill>
                  <a:srgbClr val="202124"/>
                </a:solidFill>
                <a:effectLst/>
                <a:latin typeface="Google Sans"/>
              </a:rPr>
              <a:t>.</a:t>
            </a:r>
            <a:endParaRPr lang="en-IN" dirty="0"/>
          </a:p>
        </p:txBody>
      </p:sp>
    </p:spTree>
    <p:extLst>
      <p:ext uri="{BB962C8B-B14F-4D97-AF65-F5344CB8AC3E}">
        <p14:creationId xmlns:p14="http://schemas.microsoft.com/office/powerpoint/2010/main" val="2455457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218440" y="497840"/>
            <a:ext cx="10515600" cy="1325563"/>
          </a:xfrm>
        </p:spPr>
        <p:txBody>
          <a:bodyPr>
            <a:normAutofit fontScale="90000"/>
          </a:bodyPr>
          <a:lstStyle/>
          <a:p>
            <a:r>
              <a:rPr lang="en-US" dirty="0"/>
              <a:t>BIG DATA ANALYSIS FRAMEWORK </a:t>
            </a:r>
            <a:br>
              <a:rPr lang="en-US" dirty="0"/>
            </a:br>
            <a:r>
              <a:rPr lang="en-US" dirty="0"/>
              <a:t/>
            </a:r>
            <a:br>
              <a:rPr lang="en-US" dirty="0"/>
            </a:br>
            <a:r>
              <a:rPr lang="en-US" dirty="0"/>
              <a:t> </a:t>
            </a: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31520" y="1027906"/>
            <a:ext cx="10815320" cy="5332254"/>
          </a:xfrm>
        </p:spPr>
        <p:txBody>
          <a:bodyPr>
            <a:normAutofit/>
          </a:bodyPr>
          <a:lstStyle/>
          <a:p>
            <a:pPr marL="0" indent="0">
              <a:buNone/>
            </a:pPr>
            <a:r>
              <a:rPr lang="en-US" dirty="0"/>
              <a:t>For performing data analytics, many frameworks are proposed. </a:t>
            </a:r>
          </a:p>
          <a:p>
            <a:pPr marL="0" indent="0">
              <a:buNone/>
            </a:pPr>
            <a:r>
              <a:rPr lang="en-US" dirty="0"/>
              <a:t>All proposed analytics frameworks  have some common factors. </a:t>
            </a:r>
          </a:p>
          <a:p>
            <a:pPr marL="0" indent="0">
              <a:buNone/>
            </a:pPr>
            <a:r>
              <a:rPr lang="en-US" dirty="0">
                <a:solidFill>
                  <a:schemeClr val="accent5">
                    <a:lumMod val="75000"/>
                  </a:schemeClr>
                </a:solidFill>
              </a:rPr>
              <a:t>Big data framework </a:t>
            </a:r>
            <a:r>
              <a:rPr lang="en-US" dirty="0"/>
              <a:t>is a layered architecture. </a:t>
            </a:r>
          </a:p>
          <a:p>
            <a:pPr marL="0" indent="0">
              <a:buNone/>
            </a:pPr>
            <a:r>
              <a:rPr lang="en-US" dirty="0"/>
              <a:t>Such an architecture has  many advantages such as genericness. </a:t>
            </a:r>
          </a:p>
          <a:p>
            <a:pPr marL="0" indent="0">
              <a:buNone/>
            </a:pPr>
            <a:endParaRPr lang="en-US" dirty="0"/>
          </a:p>
          <a:p>
            <a:pPr marL="0" indent="0">
              <a:buNone/>
            </a:pPr>
            <a:r>
              <a:rPr lang="en-US" dirty="0"/>
              <a:t>A 4-layer architecture has the following layers:  </a:t>
            </a:r>
          </a:p>
          <a:p>
            <a:r>
              <a:rPr lang="en-US" dirty="0"/>
              <a:t>1. Data connection layer  </a:t>
            </a:r>
          </a:p>
          <a:p>
            <a:r>
              <a:rPr lang="en-US" dirty="0"/>
              <a:t>2. Data management layer  </a:t>
            </a:r>
          </a:p>
          <a:p>
            <a:r>
              <a:rPr lang="en-US" dirty="0"/>
              <a:t>3. Data analytics later  </a:t>
            </a:r>
          </a:p>
          <a:p>
            <a:r>
              <a:rPr lang="en-US" dirty="0"/>
              <a:t>4. Presentation layer</a:t>
            </a:r>
          </a:p>
        </p:txBody>
      </p:sp>
    </p:spTree>
    <p:extLst>
      <p:ext uri="{BB962C8B-B14F-4D97-AF65-F5344CB8AC3E}">
        <p14:creationId xmlns:p14="http://schemas.microsoft.com/office/powerpoint/2010/main" val="318563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819785"/>
            <a:ext cx="10515600" cy="4351338"/>
          </a:xfrm>
        </p:spPr>
        <p:txBody>
          <a:bodyPr/>
          <a:lstStyle/>
          <a:p>
            <a:pPr marL="0" indent="0">
              <a:buNone/>
            </a:pPr>
            <a:r>
              <a:rPr lang="en-US" dirty="0"/>
              <a:t>Data Connection Layer</a:t>
            </a:r>
          </a:p>
          <a:p>
            <a:pPr marL="0" indent="0">
              <a:buNone/>
            </a:pPr>
            <a:endParaRPr lang="en-US" dirty="0"/>
          </a:p>
          <a:p>
            <a:r>
              <a:rPr lang="en-US" dirty="0"/>
              <a:t>It has data </a:t>
            </a:r>
            <a:r>
              <a:rPr lang="en-US" dirty="0">
                <a:solidFill>
                  <a:schemeClr val="accent5">
                    <a:lumMod val="75000"/>
                  </a:schemeClr>
                </a:solidFill>
              </a:rPr>
              <a:t>ingestion mechanisms and data connectors.</a:t>
            </a:r>
          </a:p>
          <a:p>
            <a:r>
              <a:rPr lang="en-US" dirty="0">
                <a:solidFill>
                  <a:schemeClr val="accent5">
                    <a:lumMod val="75000"/>
                  </a:schemeClr>
                </a:solidFill>
              </a:rPr>
              <a:t>Data ingestion  </a:t>
            </a:r>
            <a:r>
              <a:rPr lang="en-US" dirty="0"/>
              <a:t>means taking raw data and importing it into appropriate data structures. </a:t>
            </a:r>
          </a:p>
          <a:p>
            <a:r>
              <a:rPr lang="en-US" dirty="0"/>
              <a:t>It performs the tasks of  ETL process. By ETL, it means </a:t>
            </a:r>
            <a:r>
              <a:rPr lang="en-US" dirty="0">
                <a:solidFill>
                  <a:schemeClr val="accent5">
                    <a:lumMod val="75000"/>
                  </a:schemeClr>
                </a:solidFill>
              </a:rPr>
              <a:t>extract, transform and load operations</a:t>
            </a:r>
          </a:p>
          <a:p>
            <a:endParaRPr lang="en-IN" dirty="0"/>
          </a:p>
        </p:txBody>
      </p:sp>
      <p:sp>
        <p:nvSpPr>
          <p:cNvPr id="4" name="TextBox 3">
            <a:extLst>
              <a:ext uri="{FF2B5EF4-FFF2-40B4-BE49-F238E27FC236}">
                <a16:creationId xmlns="" xmlns:a16="http://schemas.microsoft.com/office/drawing/2014/main" id="{0DAE4108-7723-80B1-8019-CDCCFF7A24B8}"/>
              </a:ext>
            </a:extLst>
          </p:cNvPr>
          <p:cNvSpPr txBox="1"/>
          <p:nvPr/>
        </p:nvSpPr>
        <p:spPr>
          <a:xfrm>
            <a:off x="563880" y="5913735"/>
            <a:ext cx="11064240" cy="646331"/>
          </a:xfrm>
          <a:prstGeom prst="rect">
            <a:avLst/>
          </a:prstGeom>
          <a:noFill/>
        </p:spPr>
        <p:txBody>
          <a:bodyPr wrap="square">
            <a:spAutoFit/>
          </a:bodyPr>
          <a:lstStyle/>
          <a:p>
            <a:r>
              <a:rPr lang="en-US" b="0" i="0" dirty="0">
                <a:effectLst/>
                <a:latin typeface="arial" panose="020B0604020202020204" pitchFamily="34" charset="0"/>
              </a:rPr>
              <a:t>The </a:t>
            </a:r>
            <a:r>
              <a:rPr lang="en-US" b="1" i="0" dirty="0">
                <a:effectLst/>
                <a:latin typeface="arial" panose="020B0604020202020204" pitchFamily="34" charset="0"/>
              </a:rPr>
              <a:t>data link layer</a:t>
            </a:r>
            <a:r>
              <a:rPr lang="en-US" b="0" i="0" dirty="0">
                <a:effectLst/>
                <a:latin typeface="arial" panose="020B0604020202020204" pitchFamily="34" charset="0"/>
              </a:rPr>
              <a:t> is the protocol layer in a program that handles how data moves in and out of a physical link in a network</a:t>
            </a:r>
            <a:r>
              <a:rPr lang="en-US" b="0" i="0" dirty="0">
                <a:solidFill>
                  <a:srgbClr val="4D5156"/>
                </a:solidFill>
                <a:effectLst/>
                <a:latin typeface="arial" panose="020B0604020202020204" pitchFamily="34" charset="0"/>
              </a:rPr>
              <a:t>.</a:t>
            </a:r>
            <a:endParaRPr lang="en-IN" dirty="0"/>
          </a:p>
        </p:txBody>
      </p:sp>
    </p:spTree>
    <p:extLst>
      <p:ext uri="{BB962C8B-B14F-4D97-AF65-F5344CB8AC3E}">
        <p14:creationId xmlns:p14="http://schemas.microsoft.com/office/powerpoint/2010/main" val="2132479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1043305"/>
            <a:ext cx="10515600" cy="4351338"/>
          </a:xfrm>
        </p:spPr>
        <p:txBody>
          <a:bodyPr/>
          <a:lstStyle/>
          <a:p>
            <a:pPr marL="0" indent="0">
              <a:buNone/>
            </a:pPr>
            <a:r>
              <a:rPr lang="en-US" dirty="0"/>
              <a:t>Data Management Layer </a:t>
            </a:r>
          </a:p>
          <a:p>
            <a:pPr marL="0" indent="0">
              <a:buNone/>
            </a:pPr>
            <a:endParaRPr lang="en-US" dirty="0"/>
          </a:p>
          <a:p>
            <a:r>
              <a:rPr lang="en-US" dirty="0"/>
              <a:t>It performs preprocessing of data. </a:t>
            </a:r>
          </a:p>
          <a:p>
            <a:r>
              <a:rPr lang="en-US" dirty="0"/>
              <a:t>The purpose of this layer is to  </a:t>
            </a:r>
            <a:r>
              <a:rPr lang="en-US" dirty="0">
                <a:solidFill>
                  <a:schemeClr val="accent5">
                    <a:lumMod val="75000"/>
                  </a:schemeClr>
                </a:solidFill>
              </a:rPr>
              <a:t>allow parallel execution of queries, and read, write and data management tasks</a:t>
            </a:r>
            <a:r>
              <a:rPr lang="en-US" dirty="0"/>
              <a:t>. </a:t>
            </a:r>
          </a:p>
          <a:p>
            <a:r>
              <a:rPr lang="en-US" dirty="0"/>
              <a:t>There may be  many schemes that can be implemented by this layer such as data-in-place, where the data is  not moved at all, or constructing data repositories such as </a:t>
            </a:r>
            <a:r>
              <a:rPr lang="en-US" dirty="0">
                <a:solidFill>
                  <a:schemeClr val="accent5">
                    <a:lumMod val="75000"/>
                  </a:schemeClr>
                </a:solidFill>
              </a:rPr>
              <a:t>data warehouses </a:t>
            </a:r>
            <a:r>
              <a:rPr lang="en-US" dirty="0"/>
              <a:t>and pull </a:t>
            </a:r>
            <a:r>
              <a:rPr lang="en-US" dirty="0">
                <a:solidFill>
                  <a:schemeClr val="accent5">
                    <a:lumMod val="75000"/>
                  </a:schemeClr>
                </a:solidFill>
              </a:rPr>
              <a:t>data  on-demand mechanisms.</a:t>
            </a:r>
            <a:endParaRPr lang="en-IN" dirty="0">
              <a:solidFill>
                <a:schemeClr val="accent5">
                  <a:lumMod val="75000"/>
                </a:schemeClr>
              </a:solidFill>
            </a:endParaRPr>
          </a:p>
        </p:txBody>
      </p:sp>
      <p:sp>
        <p:nvSpPr>
          <p:cNvPr id="4" name="TextBox 3">
            <a:extLst>
              <a:ext uri="{FF2B5EF4-FFF2-40B4-BE49-F238E27FC236}">
                <a16:creationId xmlns="" xmlns:a16="http://schemas.microsoft.com/office/drawing/2014/main" id="{EB321A6D-6EAD-D588-5D15-BC2E9C553E73}"/>
              </a:ext>
            </a:extLst>
          </p:cNvPr>
          <p:cNvSpPr txBox="1"/>
          <p:nvPr/>
        </p:nvSpPr>
        <p:spPr>
          <a:xfrm>
            <a:off x="690880" y="5814695"/>
            <a:ext cx="10662920" cy="646331"/>
          </a:xfrm>
          <a:prstGeom prst="rect">
            <a:avLst/>
          </a:prstGeom>
          <a:noFill/>
        </p:spPr>
        <p:txBody>
          <a:bodyPr wrap="square">
            <a:spAutoFit/>
          </a:bodyPr>
          <a:lstStyle/>
          <a:p>
            <a:r>
              <a:rPr lang="en-US" b="1" i="0" dirty="0">
                <a:solidFill>
                  <a:srgbClr val="5F6368"/>
                </a:solidFill>
                <a:effectLst/>
                <a:latin typeface="arial" panose="020B0604020202020204" pitchFamily="34" charset="0"/>
              </a:rPr>
              <a:t>Data management</a:t>
            </a:r>
            <a:r>
              <a:rPr lang="en-US" b="0" i="0" dirty="0">
                <a:solidFill>
                  <a:srgbClr val="4D5156"/>
                </a:solidFill>
                <a:effectLst/>
                <a:latin typeface="arial" panose="020B0604020202020204" pitchFamily="34" charset="0"/>
              </a:rPr>
              <a:t> is the process of ingesting</a:t>
            </a:r>
            <a:r>
              <a:rPr lang="en-US" sz="1600" b="0" i="0" dirty="0">
                <a:solidFill>
                  <a:srgbClr val="4D5156"/>
                </a:solidFill>
                <a:effectLst/>
                <a:latin typeface="arial" panose="020B0604020202020204" pitchFamily="34" charset="0"/>
              </a:rPr>
              <a:t>(</a:t>
            </a:r>
            <a:r>
              <a:rPr lang="en-US" sz="1600" b="0" i="0" dirty="0">
                <a:solidFill>
                  <a:srgbClr val="040C28"/>
                </a:solidFill>
                <a:effectLst/>
                <a:latin typeface="Google Sans"/>
              </a:rPr>
              <a:t>from multiple sources into a single)</a:t>
            </a:r>
            <a:r>
              <a:rPr lang="en-US" sz="1600" b="0" i="0" dirty="0">
                <a:solidFill>
                  <a:srgbClr val="4D5156"/>
                </a:solidFill>
                <a:effectLst/>
                <a:latin typeface="arial" panose="020B0604020202020204" pitchFamily="34" charset="0"/>
              </a:rPr>
              <a:t>, </a:t>
            </a:r>
            <a:r>
              <a:rPr lang="en-US" b="0" i="0" dirty="0">
                <a:solidFill>
                  <a:srgbClr val="4D5156"/>
                </a:solidFill>
                <a:effectLst/>
                <a:latin typeface="arial" panose="020B0604020202020204" pitchFamily="34" charset="0"/>
              </a:rPr>
              <a:t>storing, organizing and maintaining the data created and collected by an organization.</a:t>
            </a:r>
            <a:endParaRPr lang="en-IN" dirty="0"/>
          </a:p>
        </p:txBody>
      </p:sp>
    </p:spTree>
    <p:extLst>
      <p:ext uri="{BB962C8B-B14F-4D97-AF65-F5344CB8AC3E}">
        <p14:creationId xmlns:p14="http://schemas.microsoft.com/office/powerpoint/2010/main" val="342622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16280" y="352424"/>
            <a:ext cx="10515600" cy="5763895"/>
          </a:xfrm>
        </p:spPr>
        <p:txBody>
          <a:bodyPr>
            <a:normAutofit/>
          </a:bodyPr>
          <a:lstStyle/>
          <a:p>
            <a:pPr marL="0" indent="0">
              <a:buNone/>
            </a:pPr>
            <a:r>
              <a:rPr lang="en-US" dirty="0"/>
              <a:t>Data Analytic Layer </a:t>
            </a:r>
          </a:p>
          <a:p>
            <a:r>
              <a:rPr lang="en-US" dirty="0"/>
              <a:t>It has many functionalities such as </a:t>
            </a:r>
            <a:r>
              <a:rPr lang="en-US" dirty="0">
                <a:solidFill>
                  <a:schemeClr val="accent5">
                    <a:lumMod val="75000"/>
                  </a:schemeClr>
                </a:solidFill>
              </a:rPr>
              <a:t>statistical tests, machine learning  algorithms to understand, and construction of machine learning models. </a:t>
            </a:r>
          </a:p>
          <a:p>
            <a:r>
              <a:rPr lang="en-US" dirty="0"/>
              <a:t>This layer implements  many model validation mechanisms too. The processing is done as shown below</a:t>
            </a:r>
          </a:p>
          <a:p>
            <a:endParaRPr lang="en-US" dirty="0"/>
          </a:p>
          <a:p>
            <a:r>
              <a:rPr lang="en-US" dirty="0">
                <a:solidFill>
                  <a:schemeClr val="accent5">
                    <a:lumMod val="75000"/>
                  </a:schemeClr>
                </a:solidFill>
              </a:rPr>
              <a:t>Cloud Computing  </a:t>
            </a:r>
            <a:r>
              <a:rPr lang="en-US" dirty="0"/>
              <a:t>Cloud computing is an emerging technology which is basically a business service model  or simply called as </a:t>
            </a:r>
            <a:r>
              <a:rPr lang="en-US" dirty="0">
                <a:solidFill>
                  <a:schemeClr val="accent5">
                    <a:lumMod val="75000"/>
                  </a:schemeClr>
                </a:solidFill>
              </a:rPr>
              <a:t>pay-per-usage model. </a:t>
            </a:r>
          </a:p>
          <a:p>
            <a:r>
              <a:rPr lang="en-US" dirty="0"/>
              <a:t>The term ‘Cloud’ refers to the Internet that provides  sharing of processing power, applications, storage and services.</a:t>
            </a:r>
          </a:p>
        </p:txBody>
      </p:sp>
    </p:spTree>
    <p:extLst>
      <p:ext uri="{BB962C8B-B14F-4D97-AF65-F5344CB8AC3E}">
        <p14:creationId xmlns:p14="http://schemas.microsoft.com/office/powerpoint/2010/main" val="659358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843438"/>
            <a:ext cx="10515600" cy="5171123"/>
          </a:xfrm>
        </p:spPr>
        <p:txBody>
          <a:bodyPr/>
          <a:lstStyle/>
          <a:p>
            <a:r>
              <a:rPr lang="en-US" dirty="0"/>
              <a:t>It offers different kinds of  services such as </a:t>
            </a:r>
            <a:r>
              <a:rPr lang="en-US" dirty="0" err="1"/>
              <a:t>Iaas</a:t>
            </a:r>
            <a:r>
              <a:rPr lang="en-US" dirty="0"/>
              <a:t>, </a:t>
            </a:r>
            <a:r>
              <a:rPr lang="en-US" dirty="0" err="1"/>
              <a:t>Paas</a:t>
            </a:r>
            <a:r>
              <a:rPr lang="en-US" dirty="0"/>
              <a:t>, and SaaS.  </a:t>
            </a:r>
          </a:p>
          <a:p>
            <a:r>
              <a:rPr lang="en-US" dirty="0"/>
              <a:t>SaaS (Software as a Service) enables users to access software applications from the cloud.  </a:t>
            </a:r>
            <a:r>
              <a:rPr lang="en-US" sz="1600" dirty="0">
                <a:solidFill>
                  <a:srgbClr val="202124"/>
                </a:solidFill>
                <a:latin typeface="Google Sans"/>
              </a:rPr>
              <a:t>(Email, Microsoft office 365) </a:t>
            </a:r>
          </a:p>
          <a:p>
            <a:r>
              <a:rPr lang="en-US" dirty="0" err="1"/>
              <a:t>Paas</a:t>
            </a:r>
            <a:r>
              <a:rPr lang="en-US" dirty="0"/>
              <a:t> (Platform as a Service) provides users the platform to develop and run their applications. </a:t>
            </a:r>
            <a:r>
              <a:rPr lang="en-US" sz="1600" dirty="0">
                <a:solidFill>
                  <a:srgbClr val="202124"/>
                </a:solidFill>
                <a:latin typeface="Google Sans"/>
              </a:rPr>
              <a:t>(Google App Engine is a cloud computing platform as a service for developing and hosting web applications</a:t>
            </a:r>
            <a:r>
              <a:rPr lang="en-IN" sz="1600" dirty="0">
                <a:solidFill>
                  <a:srgbClr val="202124"/>
                </a:solidFill>
                <a:latin typeface="Google Sans"/>
              </a:rPr>
              <a:t>)</a:t>
            </a:r>
            <a:endParaRPr lang="en-US" sz="1600" dirty="0">
              <a:solidFill>
                <a:srgbClr val="202124"/>
              </a:solidFill>
              <a:latin typeface="Google Sans"/>
            </a:endParaRPr>
          </a:p>
          <a:p>
            <a:r>
              <a:rPr lang="en-US" dirty="0" err="1"/>
              <a:t>Iaas</a:t>
            </a:r>
            <a:r>
              <a:rPr lang="en-US" dirty="0"/>
              <a:t> (Infrastructure as a Service) enables users to access the infrastructure required to run their  applications, storage, operating systems, servers etc. </a:t>
            </a:r>
          </a:p>
          <a:p>
            <a:endParaRPr lang="en-US" dirty="0"/>
          </a:p>
          <a:p>
            <a:endParaRPr lang="en-IN" dirty="0"/>
          </a:p>
        </p:txBody>
      </p:sp>
    </p:spTree>
    <p:extLst>
      <p:ext uri="{BB962C8B-B14F-4D97-AF65-F5344CB8AC3E}">
        <p14:creationId xmlns:p14="http://schemas.microsoft.com/office/powerpoint/2010/main" val="2210783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67080" y="1253330"/>
            <a:ext cx="10515600" cy="5076349"/>
          </a:xfrm>
        </p:spPr>
        <p:txBody>
          <a:bodyPr/>
          <a:lstStyle/>
          <a:p>
            <a:r>
              <a:rPr lang="en-US" dirty="0"/>
              <a:t>The Public Cloud is accessible to the </a:t>
            </a:r>
            <a:r>
              <a:rPr lang="en-US" dirty="0">
                <a:solidFill>
                  <a:schemeClr val="accent5">
                    <a:lumMod val="75000"/>
                  </a:schemeClr>
                </a:solidFill>
              </a:rPr>
              <a:t>public and  is owned by a vendor</a:t>
            </a:r>
            <a:r>
              <a:rPr lang="en-US" dirty="0"/>
              <a:t>, who offers the services of the cloud to the users. </a:t>
            </a:r>
          </a:p>
          <a:p>
            <a:r>
              <a:rPr lang="en-US" dirty="0"/>
              <a:t>Private Cloud is a  privately-owned cloud where </a:t>
            </a:r>
            <a:r>
              <a:rPr lang="en-US" dirty="0">
                <a:solidFill>
                  <a:schemeClr val="accent5">
                    <a:lumMod val="75000"/>
                  </a:schemeClr>
                </a:solidFill>
              </a:rPr>
              <a:t>the user or an organization owns the cloud and only the user or  employees of that organization have access to the cloud</a:t>
            </a:r>
            <a:r>
              <a:rPr lang="en-US" dirty="0"/>
              <a:t>, thereby making data and transactions  secure. </a:t>
            </a:r>
          </a:p>
          <a:p>
            <a:r>
              <a:rPr lang="en-US" dirty="0"/>
              <a:t>In Community Cloud, the infrastructure is </a:t>
            </a:r>
            <a:r>
              <a:rPr lang="en-US" dirty="0">
                <a:solidFill>
                  <a:schemeClr val="accent5">
                    <a:lumMod val="75000"/>
                  </a:schemeClr>
                </a:solidFill>
              </a:rPr>
              <a:t>owned jointly by different organizations. </a:t>
            </a:r>
          </a:p>
          <a:p>
            <a:r>
              <a:rPr lang="en-US" dirty="0"/>
              <a:t> The Hybrid Cloud is the combination of </a:t>
            </a:r>
            <a:r>
              <a:rPr lang="en-US" dirty="0">
                <a:solidFill>
                  <a:schemeClr val="accent5">
                    <a:lumMod val="75000"/>
                  </a:schemeClr>
                </a:solidFill>
              </a:rPr>
              <a:t>two or more cloud types</a:t>
            </a:r>
            <a:r>
              <a:rPr lang="en-US" dirty="0"/>
              <a:t>.</a:t>
            </a:r>
          </a:p>
          <a:p>
            <a:pPr marL="0" indent="0">
              <a:buNone/>
            </a:pPr>
            <a:endParaRPr lang="en-US" dirty="0"/>
          </a:p>
        </p:txBody>
      </p:sp>
    </p:spTree>
    <p:extLst>
      <p:ext uri="{BB962C8B-B14F-4D97-AF65-F5344CB8AC3E}">
        <p14:creationId xmlns:p14="http://schemas.microsoft.com/office/powerpoint/2010/main" val="367439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06CE24-AE02-8330-F43C-9F12473322A7}"/>
              </a:ext>
            </a:extLst>
          </p:cNvPr>
          <p:cNvSpPr>
            <a:spLocks noGrp="1"/>
          </p:cNvSpPr>
          <p:nvPr>
            <p:ph idx="1"/>
          </p:nvPr>
        </p:nvSpPr>
        <p:spPr>
          <a:xfrm>
            <a:off x="716280" y="870584"/>
            <a:ext cx="10515600" cy="5418456"/>
          </a:xfrm>
        </p:spPr>
        <p:txBody>
          <a:bodyPr/>
          <a:lstStyle/>
          <a:p>
            <a:pPr algn="just"/>
            <a:r>
              <a:rPr lang="en-US" dirty="0"/>
              <a:t>Data by itself is meaningless. </a:t>
            </a:r>
          </a:p>
          <a:p>
            <a:pPr algn="just"/>
            <a:r>
              <a:rPr lang="en-US" dirty="0"/>
              <a:t>It has to be processed to generate any information. </a:t>
            </a:r>
          </a:p>
          <a:p>
            <a:pPr algn="just"/>
            <a:r>
              <a:rPr lang="en-US" dirty="0"/>
              <a:t>A string of bytes is meaningless. </a:t>
            </a:r>
            <a:r>
              <a:rPr lang="en-US" dirty="0">
                <a:solidFill>
                  <a:schemeClr val="accent5">
                    <a:lumMod val="75000"/>
                  </a:schemeClr>
                </a:solidFill>
              </a:rPr>
              <a:t>Only when a label is attached like height of students of a class, the data  becomes meaningful.</a:t>
            </a:r>
          </a:p>
          <a:p>
            <a:pPr marL="0" indent="0" algn="just">
              <a:buNone/>
            </a:pPr>
            <a:endParaRPr lang="en-US" dirty="0">
              <a:solidFill>
                <a:schemeClr val="accent5">
                  <a:lumMod val="75000"/>
                </a:schemeClr>
              </a:solidFill>
            </a:endParaRPr>
          </a:p>
          <a:p>
            <a:pPr algn="just"/>
            <a:r>
              <a:rPr lang="en-US" dirty="0"/>
              <a:t> Processed data is called information that includes patterns, associations,  or relationships among data. </a:t>
            </a:r>
          </a:p>
          <a:p>
            <a:pPr algn="just"/>
            <a:r>
              <a:rPr lang="en-US" dirty="0"/>
              <a:t>For example, sales data can be analyzed to extract information like  which product was sold </a:t>
            </a:r>
            <a:r>
              <a:rPr lang="en-US" b="1" u="sng" dirty="0">
                <a:solidFill>
                  <a:srgbClr val="0070C0"/>
                </a:solidFill>
              </a:rPr>
              <a:t>larger in the last quarter of the year</a:t>
            </a:r>
            <a:r>
              <a:rPr lang="en-US" b="1" dirty="0"/>
              <a:t>. </a:t>
            </a:r>
          </a:p>
          <a:p>
            <a:endParaRPr lang="en-IN" dirty="0"/>
          </a:p>
        </p:txBody>
      </p:sp>
    </p:spTree>
    <p:extLst>
      <p:ext uri="{BB962C8B-B14F-4D97-AF65-F5344CB8AC3E}">
        <p14:creationId xmlns:p14="http://schemas.microsoft.com/office/powerpoint/2010/main" val="3403416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391160" y="393064"/>
            <a:ext cx="10515600" cy="5001895"/>
          </a:xfrm>
        </p:spPr>
        <p:txBody>
          <a:bodyPr>
            <a:normAutofit lnSpcReduction="10000"/>
          </a:bodyPr>
          <a:lstStyle/>
          <a:p>
            <a:r>
              <a:rPr lang="en-US" dirty="0"/>
              <a:t>The characteristics of cloud  computing are: </a:t>
            </a:r>
          </a:p>
          <a:p>
            <a:r>
              <a:rPr lang="en-US" dirty="0"/>
              <a:t> 1. Shared Infrastructure – Sharing of physical services, storage, and networking  capabilities  </a:t>
            </a:r>
          </a:p>
          <a:p>
            <a:r>
              <a:rPr lang="en-US" dirty="0"/>
              <a:t>2. Dynamic Provisioning – Resources assigned dynamically, based on demands  </a:t>
            </a:r>
          </a:p>
          <a:p>
            <a:r>
              <a:rPr lang="en-US" dirty="0"/>
              <a:t>3. Dynamic Scaling – Expansion and contraction of service capability  </a:t>
            </a:r>
          </a:p>
          <a:p>
            <a:r>
              <a:rPr lang="en-US" dirty="0"/>
              <a:t>4. Network Access – Needs to be accessed across the internet  </a:t>
            </a:r>
          </a:p>
          <a:p>
            <a:r>
              <a:rPr lang="en-US" dirty="0"/>
              <a:t>5. Utility-based Metering – Uses metering to provide reporting and billing information </a:t>
            </a:r>
          </a:p>
          <a:p>
            <a:r>
              <a:rPr lang="en-US" dirty="0"/>
              <a:t> 6. Multitenancy – Serves multiple customers  </a:t>
            </a:r>
          </a:p>
          <a:p>
            <a:r>
              <a:rPr lang="en-US" dirty="0"/>
              <a:t>7. Reliability – Customer reliable service </a:t>
            </a:r>
          </a:p>
          <a:p>
            <a:pPr marL="0" indent="0">
              <a:buNone/>
            </a:pPr>
            <a:endParaRPr lang="en-US" dirty="0"/>
          </a:p>
        </p:txBody>
      </p:sp>
      <p:sp>
        <p:nvSpPr>
          <p:cNvPr id="4" name="TextBox 3">
            <a:extLst>
              <a:ext uri="{FF2B5EF4-FFF2-40B4-BE49-F238E27FC236}">
                <a16:creationId xmlns="" xmlns:a16="http://schemas.microsoft.com/office/drawing/2014/main" id="{6D54A9C0-305E-354D-86DA-F8CBFEA01AE2}"/>
              </a:ext>
            </a:extLst>
          </p:cNvPr>
          <p:cNvSpPr txBox="1"/>
          <p:nvPr/>
        </p:nvSpPr>
        <p:spPr>
          <a:xfrm>
            <a:off x="391160" y="5703114"/>
            <a:ext cx="11247120" cy="923330"/>
          </a:xfrm>
          <a:prstGeom prst="rect">
            <a:avLst/>
          </a:prstGeom>
          <a:noFill/>
        </p:spPr>
        <p:txBody>
          <a:bodyPr wrap="square">
            <a:spAutoFit/>
          </a:bodyPr>
          <a:lstStyle/>
          <a:p>
            <a:r>
              <a:rPr lang="en-US" b="0" i="0" dirty="0">
                <a:solidFill>
                  <a:srgbClr val="040C28"/>
                </a:solidFill>
                <a:effectLst/>
                <a:latin typeface="Google Sans"/>
              </a:rPr>
              <a:t>Metered billing is a pricing model in which </a:t>
            </a:r>
            <a:r>
              <a:rPr lang="en-US" b="0" i="0" dirty="0">
                <a:solidFill>
                  <a:schemeClr val="accent1"/>
                </a:solidFill>
                <a:effectLst/>
                <a:latin typeface="Google Sans"/>
              </a:rPr>
              <a:t>you pay for a service only based on the level of usage</a:t>
            </a:r>
            <a:r>
              <a:rPr lang="en-US" b="0" i="0" dirty="0">
                <a:solidFill>
                  <a:srgbClr val="4D5156"/>
                </a:solidFill>
                <a:effectLst/>
                <a:latin typeface="Google Sans"/>
              </a:rPr>
              <a:t>. For example, the cost of a service might depend on time used, volume of data processed, or CPU cycles — depending on the type of service. You receive a monthly bill to pay for your actual level of usage and nothing more.</a:t>
            </a:r>
            <a:endParaRPr lang="en-IN" dirty="0"/>
          </a:p>
        </p:txBody>
      </p:sp>
    </p:spTree>
    <p:extLst>
      <p:ext uri="{BB962C8B-B14F-4D97-AF65-F5344CB8AC3E}">
        <p14:creationId xmlns:p14="http://schemas.microsoft.com/office/powerpoint/2010/main" val="1288292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26440" y="657224"/>
            <a:ext cx="10515600" cy="5956935"/>
          </a:xfrm>
        </p:spPr>
        <p:txBody>
          <a:bodyPr>
            <a:normAutofit/>
          </a:bodyPr>
          <a:lstStyle/>
          <a:p>
            <a:r>
              <a:rPr lang="en-US" b="1" u="sng" dirty="0">
                <a:solidFill>
                  <a:schemeClr val="accent1"/>
                </a:solidFill>
              </a:rPr>
              <a:t>Grid Computing </a:t>
            </a:r>
            <a:r>
              <a:rPr lang="en-US" dirty="0"/>
              <a:t> Grid Computing is a parallel and distributed computing framework consisting of a </a:t>
            </a:r>
            <a:r>
              <a:rPr lang="en-US" dirty="0">
                <a:solidFill>
                  <a:schemeClr val="accent5">
                    <a:lumMod val="75000"/>
                  </a:schemeClr>
                </a:solidFill>
              </a:rPr>
              <a:t>network  of computers offering a super computing service as a single virtual supercomputer</a:t>
            </a:r>
            <a:r>
              <a:rPr lang="en-US" dirty="0"/>
              <a:t>.  </a:t>
            </a:r>
          </a:p>
          <a:p>
            <a:r>
              <a:rPr lang="en-US" dirty="0"/>
              <a:t>This high-performance computing is required to perform </a:t>
            </a:r>
            <a:r>
              <a:rPr lang="en-US" dirty="0">
                <a:solidFill>
                  <a:schemeClr val="accent5">
                    <a:lumMod val="75000"/>
                  </a:schemeClr>
                </a:solidFill>
              </a:rPr>
              <a:t>specialized tasks that require a high  computing power and a single computer cannot provide enough computing resources.</a:t>
            </a:r>
          </a:p>
          <a:p>
            <a:endParaRPr lang="en-US" dirty="0"/>
          </a:p>
          <a:p>
            <a:r>
              <a:rPr lang="en-US" b="1" u="sng" dirty="0">
                <a:solidFill>
                  <a:schemeClr val="accent1"/>
                </a:solidFill>
              </a:rPr>
              <a:t>H-Computing</a:t>
            </a:r>
            <a:r>
              <a:rPr lang="en-US" dirty="0"/>
              <a:t> (High Performance Computing or HPC</a:t>
            </a:r>
            <a:r>
              <a:rPr lang="en-US" dirty="0">
                <a:solidFill>
                  <a:schemeClr val="accent5">
                    <a:lumMod val="75000"/>
                  </a:schemeClr>
                </a:solidFill>
              </a:rPr>
              <a:t>)  It enables to perform complex tasks at high speed. </a:t>
            </a:r>
          </a:p>
          <a:p>
            <a:r>
              <a:rPr lang="en-US" dirty="0"/>
              <a:t>It aggregates computing power in such a  way that provides much higher performance </a:t>
            </a:r>
            <a:r>
              <a:rPr lang="en-US" dirty="0">
                <a:solidFill>
                  <a:schemeClr val="accent5">
                    <a:lumMod val="75000"/>
                  </a:schemeClr>
                </a:solidFill>
              </a:rPr>
              <a:t>to solve complex problems in science, engineering,  research or business</a:t>
            </a:r>
            <a:r>
              <a:rPr lang="en-US" dirty="0"/>
              <a:t>. It leverages parallel processing techniques for solving complex computational problems.</a:t>
            </a:r>
          </a:p>
          <a:p>
            <a:endParaRPr lang="en-US" dirty="0"/>
          </a:p>
          <a:p>
            <a:pPr marL="0" indent="0">
              <a:buNone/>
            </a:pPr>
            <a:endParaRPr lang="en-US" dirty="0"/>
          </a:p>
        </p:txBody>
      </p:sp>
    </p:spTree>
    <p:extLst>
      <p:ext uri="{BB962C8B-B14F-4D97-AF65-F5344CB8AC3E}">
        <p14:creationId xmlns:p14="http://schemas.microsoft.com/office/powerpoint/2010/main" val="1425489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36600" y="629920"/>
            <a:ext cx="10947400" cy="5821679"/>
          </a:xfrm>
        </p:spPr>
        <p:txBody>
          <a:bodyPr>
            <a:normAutofit/>
          </a:bodyPr>
          <a:lstStyle/>
          <a:p>
            <a:r>
              <a:rPr lang="en-US" b="1" u="sng" dirty="0">
                <a:solidFill>
                  <a:schemeClr val="accent5">
                    <a:lumMod val="75000"/>
                  </a:schemeClr>
                </a:solidFill>
              </a:rPr>
              <a:t>Presentation Layer </a:t>
            </a:r>
            <a:r>
              <a:rPr lang="en-US" dirty="0"/>
              <a:t>It has mechanisms such as </a:t>
            </a:r>
            <a:r>
              <a:rPr lang="en-US" dirty="0">
                <a:solidFill>
                  <a:schemeClr val="accent5">
                    <a:lumMod val="75000"/>
                  </a:schemeClr>
                </a:solidFill>
              </a:rPr>
              <a:t>dashboards, and applications</a:t>
            </a:r>
            <a:r>
              <a:rPr lang="en-US" dirty="0"/>
              <a:t> that display the  results of analytical engines and machine learning algorithms.  </a:t>
            </a:r>
          </a:p>
          <a:p>
            <a:pPr marL="0" indent="0">
              <a:buNone/>
            </a:pPr>
            <a:r>
              <a:rPr lang="en-US" dirty="0"/>
              <a:t>Thus, the Big Data processing cycle involves data management that consists of the following  steps.  </a:t>
            </a:r>
          </a:p>
          <a:p>
            <a:pPr marL="0" indent="0">
              <a:buNone/>
            </a:pPr>
            <a:r>
              <a:rPr lang="en-US" dirty="0"/>
              <a:t>1. Data collection  </a:t>
            </a:r>
          </a:p>
          <a:p>
            <a:pPr marL="0" indent="0">
              <a:buNone/>
            </a:pPr>
            <a:r>
              <a:rPr lang="en-US" dirty="0"/>
              <a:t>2. Data preprocessing  </a:t>
            </a:r>
          </a:p>
          <a:p>
            <a:pPr marL="0" indent="0">
              <a:buNone/>
            </a:pPr>
            <a:r>
              <a:rPr lang="en-US" dirty="0"/>
              <a:t>3. Applications of machine learning algorithm  </a:t>
            </a:r>
          </a:p>
          <a:p>
            <a:pPr marL="0" indent="0">
              <a:buNone/>
            </a:pPr>
            <a:r>
              <a:rPr lang="en-US" dirty="0"/>
              <a:t>4. Interpretation of results and visualization of machine learning algorithm  </a:t>
            </a:r>
          </a:p>
          <a:p>
            <a:r>
              <a:rPr lang="en-US" dirty="0"/>
              <a:t>This is an iterative process and is carried out on a permanent basis to ensure that data is suitable  for data mining. </a:t>
            </a:r>
          </a:p>
          <a:p>
            <a:endParaRPr lang="en-US" dirty="0"/>
          </a:p>
        </p:txBody>
      </p:sp>
    </p:spTree>
    <p:extLst>
      <p:ext uri="{BB962C8B-B14F-4D97-AF65-F5344CB8AC3E}">
        <p14:creationId xmlns:p14="http://schemas.microsoft.com/office/powerpoint/2010/main" val="1232526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431800" y="386397"/>
            <a:ext cx="10515600" cy="1325563"/>
          </a:xfrm>
        </p:spPr>
        <p:txBody>
          <a:bodyPr>
            <a:normAutofit fontScale="90000"/>
          </a:bodyPr>
          <a:lstStyle/>
          <a:p>
            <a:r>
              <a:rPr lang="en-US" dirty="0"/>
              <a:t>2.3.1 Data Collection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43560" y="836453"/>
            <a:ext cx="10795000" cy="5452270"/>
          </a:xfrm>
        </p:spPr>
        <p:txBody>
          <a:bodyPr>
            <a:normAutofit fontScale="92500"/>
          </a:bodyPr>
          <a:lstStyle/>
          <a:p>
            <a:r>
              <a:rPr lang="en-US" dirty="0"/>
              <a:t>The first task of gathering datasets are the collection of data. It is often estimated that most of the  time is spent for collection of </a:t>
            </a:r>
            <a:r>
              <a:rPr lang="en-US" dirty="0">
                <a:solidFill>
                  <a:schemeClr val="accent5">
                    <a:lumMod val="75000"/>
                  </a:schemeClr>
                </a:solidFill>
              </a:rPr>
              <a:t>good quality data. </a:t>
            </a:r>
          </a:p>
          <a:p>
            <a:r>
              <a:rPr lang="en-US" dirty="0"/>
              <a:t>A good quality data </a:t>
            </a:r>
            <a:r>
              <a:rPr lang="en-US" dirty="0">
                <a:solidFill>
                  <a:schemeClr val="accent5">
                    <a:lumMod val="75000"/>
                  </a:schemeClr>
                </a:solidFill>
              </a:rPr>
              <a:t>yields a better result</a:t>
            </a:r>
            <a:r>
              <a:rPr lang="en-US" dirty="0"/>
              <a:t>. It is often  difficult to characterize a ‘Good data’. </a:t>
            </a:r>
          </a:p>
          <a:p>
            <a:r>
              <a:rPr lang="en-US" dirty="0"/>
              <a:t>‘Good data’ is one that has the following properties:  </a:t>
            </a:r>
          </a:p>
          <a:p>
            <a:r>
              <a:rPr lang="en-US" dirty="0"/>
              <a:t>1. </a:t>
            </a:r>
            <a:r>
              <a:rPr lang="en-US" dirty="0">
                <a:solidFill>
                  <a:schemeClr val="accent5">
                    <a:lumMod val="75000"/>
                  </a:schemeClr>
                </a:solidFill>
              </a:rPr>
              <a:t>Timeliness</a:t>
            </a:r>
            <a:r>
              <a:rPr lang="en-US" dirty="0"/>
              <a:t> – The data should be </a:t>
            </a:r>
            <a:r>
              <a:rPr lang="en-US" dirty="0">
                <a:solidFill>
                  <a:schemeClr val="accent5">
                    <a:lumMod val="75000"/>
                  </a:schemeClr>
                </a:solidFill>
              </a:rPr>
              <a:t>relevant</a:t>
            </a:r>
            <a:r>
              <a:rPr lang="en-US" dirty="0"/>
              <a:t> and not stale or obsolete data.  </a:t>
            </a:r>
          </a:p>
          <a:p>
            <a:r>
              <a:rPr lang="en-US" dirty="0"/>
              <a:t>2. </a:t>
            </a:r>
            <a:r>
              <a:rPr lang="en-US" dirty="0">
                <a:solidFill>
                  <a:schemeClr val="accent5">
                    <a:lumMod val="75000"/>
                  </a:schemeClr>
                </a:solidFill>
              </a:rPr>
              <a:t>Relevancy</a:t>
            </a:r>
            <a:r>
              <a:rPr lang="en-US" dirty="0"/>
              <a:t> – The data should be </a:t>
            </a:r>
            <a:r>
              <a:rPr lang="en-US" dirty="0">
                <a:solidFill>
                  <a:schemeClr val="accent1"/>
                </a:solidFill>
              </a:rPr>
              <a:t>relevant and ready </a:t>
            </a:r>
            <a:r>
              <a:rPr lang="en-US" dirty="0"/>
              <a:t>for the machine learning or data mining  algorithms. All the necessary information should be available and there should be no bias  in the data.  </a:t>
            </a:r>
          </a:p>
          <a:p>
            <a:r>
              <a:rPr lang="en-US" dirty="0"/>
              <a:t>3. </a:t>
            </a:r>
            <a:r>
              <a:rPr lang="en-US" dirty="0">
                <a:solidFill>
                  <a:schemeClr val="accent5">
                    <a:lumMod val="75000"/>
                  </a:schemeClr>
                </a:solidFill>
              </a:rPr>
              <a:t>Knowledge about the da</a:t>
            </a:r>
            <a:r>
              <a:rPr lang="en-US" dirty="0">
                <a:solidFill>
                  <a:schemeClr val="accent1"/>
                </a:solidFill>
              </a:rPr>
              <a:t>ta</a:t>
            </a:r>
            <a:r>
              <a:rPr lang="en-US" dirty="0"/>
              <a:t> – The data should be understandable and interpretable, and  should be self-sufficient for the required application as desired by the domain knowledge  engineer. </a:t>
            </a:r>
          </a:p>
          <a:p>
            <a:endParaRPr lang="en-US" dirty="0"/>
          </a:p>
        </p:txBody>
      </p:sp>
      <p:sp>
        <p:nvSpPr>
          <p:cNvPr id="5" name="TextBox 4">
            <a:extLst>
              <a:ext uri="{FF2B5EF4-FFF2-40B4-BE49-F238E27FC236}">
                <a16:creationId xmlns="" xmlns:a16="http://schemas.microsoft.com/office/drawing/2014/main" id="{C74795D6-EF16-D469-07E9-5D4F9D777DC4}"/>
              </a:ext>
            </a:extLst>
          </p:cNvPr>
          <p:cNvSpPr txBox="1"/>
          <p:nvPr/>
        </p:nvSpPr>
        <p:spPr>
          <a:xfrm>
            <a:off x="543560" y="6148437"/>
            <a:ext cx="11104880" cy="646331"/>
          </a:xfrm>
          <a:prstGeom prst="rect">
            <a:avLst/>
          </a:prstGeom>
          <a:noFill/>
        </p:spPr>
        <p:txBody>
          <a:bodyPr wrap="square">
            <a:spAutoFit/>
          </a:bodyPr>
          <a:lstStyle/>
          <a:p>
            <a:r>
              <a:rPr lang="en-US" b="0" i="0" dirty="0">
                <a:solidFill>
                  <a:srgbClr val="4D5156"/>
                </a:solidFill>
                <a:effectLst/>
                <a:latin typeface="Google Sans"/>
              </a:rPr>
              <a:t>Obsolete data is </a:t>
            </a:r>
            <a:r>
              <a:rPr lang="en-US" b="0" i="0" dirty="0">
                <a:solidFill>
                  <a:schemeClr val="accent1"/>
                </a:solidFill>
                <a:effectLst/>
                <a:latin typeface="Google Sans"/>
              </a:rPr>
              <a:t>outdated information </a:t>
            </a:r>
            <a:r>
              <a:rPr lang="en-US" b="0" i="0" dirty="0">
                <a:solidFill>
                  <a:srgbClr val="040C28"/>
                </a:solidFill>
                <a:effectLst/>
                <a:latin typeface="Google Sans"/>
              </a:rPr>
              <a:t>that is no longer used by the organization. Stale data-  no longer new or fresh, usually as a result of being kept for too long.</a:t>
            </a:r>
            <a:endParaRPr lang="en-IN" dirty="0"/>
          </a:p>
        </p:txBody>
      </p:sp>
    </p:spTree>
    <p:extLst>
      <p:ext uri="{BB962C8B-B14F-4D97-AF65-F5344CB8AC3E}">
        <p14:creationId xmlns:p14="http://schemas.microsoft.com/office/powerpoint/2010/main" val="4124507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497840" y="667384"/>
            <a:ext cx="11115040" cy="5824855"/>
          </a:xfrm>
        </p:spPr>
        <p:txBody>
          <a:bodyPr>
            <a:normAutofit lnSpcReduction="10000"/>
          </a:bodyPr>
          <a:lstStyle/>
          <a:p>
            <a:pPr marL="0" indent="0">
              <a:buNone/>
            </a:pPr>
            <a:r>
              <a:rPr lang="en-US" dirty="0"/>
              <a:t>The data source can be classified as </a:t>
            </a:r>
            <a:r>
              <a:rPr lang="en-US" u="sng" dirty="0">
                <a:solidFill>
                  <a:schemeClr val="accent5">
                    <a:lumMod val="75000"/>
                  </a:schemeClr>
                </a:solidFill>
              </a:rPr>
              <a:t>open/public data, social media data and  multimodal data.  </a:t>
            </a:r>
          </a:p>
          <a:p>
            <a:pPr marL="0" indent="0">
              <a:buNone/>
            </a:pPr>
            <a:r>
              <a:rPr lang="en-US" b="1" u="sng" dirty="0">
                <a:solidFill>
                  <a:schemeClr val="accent5">
                    <a:lumMod val="75000"/>
                  </a:schemeClr>
                </a:solidFill>
              </a:rPr>
              <a:t>Open or public data source </a:t>
            </a:r>
            <a:r>
              <a:rPr lang="en-US" dirty="0"/>
              <a:t>– It is a data source that does not have any stringent copyright  rules or restrictions. </a:t>
            </a:r>
          </a:p>
          <a:p>
            <a:r>
              <a:rPr lang="en-US" dirty="0"/>
              <a:t>Its data can be primarily used for many purposes. </a:t>
            </a:r>
          </a:p>
          <a:p>
            <a:r>
              <a:rPr lang="en-US" dirty="0">
                <a:solidFill>
                  <a:schemeClr val="accent5">
                    <a:lumMod val="75000"/>
                  </a:schemeClr>
                </a:solidFill>
              </a:rPr>
              <a:t>Government census  </a:t>
            </a:r>
            <a:r>
              <a:rPr lang="en-US" dirty="0"/>
              <a:t>data are good examples of open data:  </a:t>
            </a:r>
          </a:p>
          <a:p>
            <a:pPr marL="0" indent="0">
              <a:buNone/>
            </a:pPr>
            <a:r>
              <a:rPr lang="en-US" dirty="0"/>
              <a:t>• Digital libraries that have huge amount of text data as well as document images  </a:t>
            </a:r>
          </a:p>
          <a:p>
            <a:pPr marL="0" indent="0">
              <a:buNone/>
            </a:pPr>
            <a:r>
              <a:rPr lang="en-US" dirty="0"/>
              <a:t>• Scientific domains with a huge collection of experimental data like </a:t>
            </a:r>
            <a:r>
              <a:rPr lang="en-US" dirty="0">
                <a:solidFill>
                  <a:schemeClr val="accent5">
                    <a:lumMod val="75000"/>
                  </a:schemeClr>
                </a:solidFill>
              </a:rPr>
              <a:t>genomic data  and biological data  </a:t>
            </a:r>
          </a:p>
          <a:p>
            <a:pPr marL="0" indent="0">
              <a:buNone/>
            </a:pPr>
            <a:r>
              <a:rPr lang="en-US" dirty="0"/>
              <a:t>• Healthcare systems that use extensive databases like </a:t>
            </a:r>
            <a:r>
              <a:rPr lang="en-US" b="1" dirty="0">
                <a:solidFill>
                  <a:schemeClr val="accent5">
                    <a:lumMod val="75000"/>
                  </a:schemeClr>
                </a:solidFill>
              </a:rPr>
              <a:t>patient databases, health insurance  data, doctors’ information, and bioinformatics information</a:t>
            </a:r>
          </a:p>
        </p:txBody>
      </p:sp>
    </p:spTree>
    <p:extLst>
      <p:ext uri="{BB962C8B-B14F-4D97-AF65-F5344CB8AC3E}">
        <p14:creationId xmlns:p14="http://schemas.microsoft.com/office/powerpoint/2010/main" val="235812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45160" y="609600"/>
            <a:ext cx="10515600" cy="5913120"/>
          </a:xfrm>
        </p:spPr>
        <p:txBody>
          <a:bodyPr>
            <a:normAutofit/>
          </a:bodyPr>
          <a:lstStyle/>
          <a:p>
            <a:r>
              <a:rPr lang="en-US" dirty="0"/>
              <a:t>2. Social media – It is the data that is generated by various social media platforms like Twitter,  Facebook, YouTube, and Instagram. </a:t>
            </a:r>
          </a:p>
          <a:p>
            <a:r>
              <a:rPr lang="en-US" dirty="0"/>
              <a:t>An enormous amount of data is generated by these  platforms. </a:t>
            </a:r>
          </a:p>
          <a:p>
            <a:pPr marL="0" indent="0">
              <a:buNone/>
            </a:pPr>
            <a:endParaRPr lang="en-US" dirty="0"/>
          </a:p>
          <a:p>
            <a:r>
              <a:rPr lang="en-US" dirty="0"/>
              <a:t>3. Multimodal data – It includes data that involves many modes such as text, video, audio  and mixed types. </a:t>
            </a:r>
          </a:p>
          <a:p>
            <a:r>
              <a:rPr lang="en-US" dirty="0"/>
              <a:t>Some of them are listed below: </a:t>
            </a:r>
          </a:p>
          <a:p>
            <a:endParaRPr lang="en-US" dirty="0"/>
          </a:p>
          <a:p>
            <a:pPr marL="0" indent="0">
              <a:buNone/>
            </a:pPr>
            <a:r>
              <a:rPr lang="en-US" dirty="0"/>
              <a:t>• Image archives contain larger </a:t>
            </a:r>
            <a:r>
              <a:rPr lang="en-US" dirty="0">
                <a:solidFill>
                  <a:schemeClr val="accent5">
                    <a:lumMod val="75000"/>
                  </a:schemeClr>
                </a:solidFill>
              </a:rPr>
              <a:t>image databases along with numeric and text data  </a:t>
            </a:r>
          </a:p>
          <a:p>
            <a:pPr marL="0" indent="0">
              <a:buNone/>
            </a:pPr>
            <a:r>
              <a:rPr lang="en-US" dirty="0"/>
              <a:t>• The World Wide Web (WWW) has huge amount of data that is distributed on the Internet. </a:t>
            </a:r>
          </a:p>
          <a:p>
            <a:pPr marL="0" indent="0">
              <a:buNone/>
            </a:pPr>
            <a:endParaRPr lang="en-US" dirty="0"/>
          </a:p>
        </p:txBody>
      </p:sp>
    </p:spTree>
    <p:extLst>
      <p:ext uri="{BB962C8B-B14F-4D97-AF65-F5344CB8AC3E}">
        <p14:creationId xmlns:p14="http://schemas.microsoft.com/office/powerpoint/2010/main" val="1664996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50240" y="921385"/>
            <a:ext cx="11064240" cy="4351338"/>
          </a:xfrm>
        </p:spPr>
        <p:txBody>
          <a:bodyPr/>
          <a:lstStyle/>
          <a:p>
            <a:pPr marL="0" indent="0">
              <a:buNone/>
            </a:pPr>
            <a:r>
              <a:rPr lang="en-IN" dirty="0"/>
              <a:t>2.3.2 Data Preprocessing</a:t>
            </a:r>
          </a:p>
          <a:p>
            <a:pPr marL="0" indent="0">
              <a:buNone/>
            </a:pPr>
            <a:r>
              <a:rPr lang="en-IN" dirty="0"/>
              <a:t>In real world, the available data is ’dirty’. By this word ’dirty’, it means:  </a:t>
            </a:r>
          </a:p>
          <a:p>
            <a:pPr marL="0" indent="0">
              <a:buNone/>
            </a:pPr>
            <a:r>
              <a:rPr lang="en-IN" dirty="0"/>
              <a:t>• Incomplete data </a:t>
            </a:r>
          </a:p>
          <a:p>
            <a:pPr marL="0" indent="0">
              <a:buNone/>
            </a:pPr>
            <a:r>
              <a:rPr lang="en-IN" dirty="0"/>
              <a:t>• Inaccurate data  </a:t>
            </a:r>
          </a:p>
          <a:p>
            <a:pPr marL="0" indent="0">
              <a:buNone/>
            </a:pPr>
            <a:r>
              <a:rPr lang="en-IN" dirty="0"/>
              <a:t>• Outlier data </a:t>
            </a:r>
          </a:p>
          <a:p>
            <a:pPr marL="0" indent="0">
              <a:buNone/>
            </a:pPr>
            <a:r>
              <a:rPr lang="en-IN" dirty="0"/>
              <a:t>• Data with missing values  </a:t>
            </a:r>
          </a:p>
          <a:p>
            <a:pPr marL="0" indent="0">
              <a:buNone/>
            </a:pPr>
            <a:r>
              <a:rPr lang="en-IN" dirty="0"/>
              <a:t>• Data with inconsistent values </a:t>
            </a:r>
          </a:p>
          <a:p>
            <a:pPr marL="0" indent="0">
              <a:buNone/>
            </a:pPr>
            <a:r>
              <a:rPr lang="en-IN" dirty="0"/>
              <a:t>• Duplicate data </a:t>
            </a:r>
          </a:p>
          <a:p>
            <a:pPr marL="0" indent="0">
              <a:buNone/>
            </a:pPr>
            <a:endParaRPr lang="en-IN" dirty="0"/>
          </a:p>
        </p:txBody>
      </p:sp>
    </p:spTree>
    <p:extLst>
      <p:ext uri="{BB962C8B-B14F-4D97-AF65-F5344CB8AC3E}">
        <p14:creationId xmlns:p14="http://schemas.microsoft.com/office/powerpoint/2010/main" val="2556428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98500" y="589281"/>
            <a:ext cx="10795000" cy="6106159"/>
          </a:xfrm>
        </p:spPr>
        <p:txBody>
          <a:bodyPr>
            <a:normAutofit/>
          </a:bodyPr>
          <a:lstStyle/>
          <a:p>
            <a:pPr algn="just"/>
            <a:r>
              <a:rPr lang="en-US" dirty="0"/>
              <a:t>Data preprocessing improves the quality of the data mining techniques. The raw data must  be preprocessed to give accurate results. </a:t>
            </a:r>
          </a:p>
          <a:p>
            <a:pPr algn="just"/>
            <a:r>
              <a:rPr lang="en-US" dirty="0"/>
              <a:t>The process of </a:t>
            </a:r>
            <a:r>
              <a:rPr lang="en-US" dirty="0">
                <a:solidFill>
                  <a:schemeClr val="accent5">
                    <a:lumMod val="75000"/>
                  </a:schemeClr>
                </a:solidFill>
              </a:rPr>
              <a:t>detection and removal of errors in data </a:t>
            </a:r>
            <a:r>
              <a:rPr lang="en-US" dirty="0"/>
              <a:t>is called </a:t>
            </a:r>
            <a:r>
              <a:rPr lang="en-US" b="1" dirty="0"/>
              <a:t>data</a:t>
            </a:r>
            <a:r>
              <a:rPr lang="en-US" dirty="0"/>
              <a:t> </a:t>
            </a:r>
            <a:r>
              <a:rPr lang="en-US" b="1" dirty="0"/>
              <a:t>cleaning. </a:t>
            </a:r>
          </a:p>
          <a:p>
            <a:pPr algn="just"/>
            <a:r>
              <a:rPr lang="en-US" dirty="0"/>
              <a:t>Data wrangling means making the </a:t>
            </a:r>
            <a:r>
              <a:rPr lang="en-US" dirty="0">
                <a:solidFill>
                  <a:schemeClr val="accent5">
                    <a:lumMod val="75000"/>
                  </a:schemeClr>
                </a:solidFill>
              </a:rPr>
              <a:t>data processable for machine learning  algorithms. </a:t>
            </a:r>
          </a:p>
          <a:p>
            <a:pPr algn="just"/>
            <a:r>
              <a:rPr lang="en-US" dirty="0"/>
              <a:t>Some of the data errors include human errors such as typographical errors or incorrect  measurement and structural errors like improper data formats. </a:t>
            </a:r>
          </a:p>
          <a:p>
            <a:pPr algn="just"/>
            <a:endParaRPr lang="en-US" dirty="0"/>
          </a:p>
          <a:p>
            <a:pPr marL="0" indent="0">
              <a:buNone/>
            </a:pPr>
            <a:r>
              <a:rPr lang="en-US" dirty="0"/>
              <a:t> </a:t>
            </a:r>
          </a:p>
        </p:txBody>
      </p:sp>
      <p:sp>
        <p:nvSpPr>
          <p:cNvPr id="5" name="TextBox 4">
            <a:extLst>
              <a:ext uri="{FF2B5EF4-FFF2-40B4-BE49-F238E27FC236}">
                <a16:creationId xmlns="" xmlns:a16="http://schemas.microsoft.com/office/drawing/2014/main" id="{48ED4161-D55E-674A-B394-E9EA156F0AB2}"/>
              </a:ext>
            </a:extLst>
          </p:cNvPr>
          <p:cNvSpPr txBox="1"/>
          <p:nvPr/>
        </p:nvSpPr>
        <p:spPr>
          <a:xfrm>
            <a:off x="883920" y="6001435"/>
            <a:ext cx="10231120" cy="369332"/>
          </a:xfrm>
          <a:prstGeom prst="rect">
            <a:avLst/>
          </a:prstGeom>
          <a:noFill/>
        </p:spPr>
        <p:txBody>
          <a:bodyPr wrap="square">
            <a:spAutoFit/>
          </a:bodyPr>
          <a:lstStyle/>
          <a:p>
            <a:r>
              <a:rPr lang="en-US" b="0" i="0" dirty="0">
                <a:solidFill>
                  <a:srgbClr val="202124"/>
                </a:solidFill>
                <a:effectLst/>
                <a:latin typeface="Google Sans"/>
              </a:rPr>
              <a:t>Data wrangling is the process of transforming and structuring data from one raw form into a desired format</a:t>
            </a:r>
            <a:endParaRPr lang="en-IN" dirty="0"/>
          </a:p>
        </p:txBody>
      </p:sp>
    </p:spTree>
    <p:extLst>
      <p:ext uri="{BB962C8B-B14F-4D97-AF65-F5344CB8AC3E}">
        <p14:creationId xmlns:p14="http://schemas.microsoft.com/office/powerpoint/2010/main" val="3134998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E88660E-8658-CDFF-FF5C-50BB907A0D9D}"/>
              </a:ext>
            </a:extLst>
          </p:cNvPr>
          <p:cNvSpPr>
            <a:spLocks noGrp="1"/>
          </p:cNvSpPr>
          <p:nvPr>
            <p:ph idx="1"/>
          </p:nvPr>
        </p:nvSpPr>
        <p:spPr>
          <a:xfrm>
            <a:off x="838200" y="1253331"/>
            <a:ext cx="10515600" cy="4351338"/>
          </a:xfrm>
        </p:spPr>
        <p:txBody>
          <a:bodyPr/>
          <a:lstStyle/>
          <a:p>
            <a:pPr algn="just"/>
            <a:r>
              <a:rPr lang="en-US" dirty="0">
                <a:solidFill>
                  <a:schemeClr val="bg1"/>
                </a:solidFill>
              </a:rPr>
              <a:t>Data errors can also arise from  omission and duplication of attributes. </a:t>
            </a:r>
          </a:p>
          <a:p>
            <a:pPr algn="just"/>
            <a:r>
              <a:rPr lang="en-US" dirty="0">
                <a:solidFill>
                  <a:schemeClr val="bg1"/>
                </a:solidFill>
              </a:rPr>
              <a:t>Noise is a random component and involves distortion of  a value or introduction of spurious objects. </a:t>
            </a:r>
          </a:p>
          <a:p>
            <a:pPr algn="just"/>
            <a:r>
              <a:rPr lang="en-US" dirty="0">
                <a:solidFill>
                  <a:schemeClr val="bg1"/>
                </a:solidFill>
              </a:rPr>
              <a:t>Often, the noise is used if the data is a spatial or  temporal component. </a:t>
            </a:r>
          </a:p>
          <a:p>
            <a:pPr algn="just"/>
            <a:r>
              <a:rPr lang="en-US" dirty="0">
                <a:solidFill>
                  <a:schemeClr val="bg1"/>
                </a:solidFill>
              </a:rPr>
              <a:t>Certain deterministic distortions in the form of a streak are known as artifacts.</a:t>
            </a:r>
            <a:endParaRPr lang="en-IN" dirty="0">
              <a:solidFill>
                <a:schemeClr val="bg1"/>
              </a:solidFill>
            </a:endParaRPr>
          </a:p>
          <a:p>
            <a:endParaRPr lang="en-IN" dirty="0"/>
          </a:p>
        </p:txBody>
      </p:sp>
    </p:spTree>
    <p:extLst>
      <p:ext uri="{BB962C8B-B14F-4D97-AF65-F5344CB8AC3E}">
        <p14:creationId xmlns:p14="http://schemas.microsoft.com/office/powerpoint/2010/main" val="1144070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575944"/>
            <a:ext cx="10515600" cy="5723255"/>
          </a:xfrm>
        </p:spPr>
        <p:txBody>
          <a:bodyPr/>
          <a:lstStyle/>
          <a:p>
            <a:r>
              <a:rPr lang="en-US" dirty="0"/>
              <a:t>Consider, for example, the following patient Table. The ‘bad’ or ‘dirty’ data can be observed  in this table. </a:t>
            </a:r>
          </a:p>
          <a:p>
            <a:pPr marL="0" indent="0">
              <a:buNone/>
            </a:pPr>
            <a:endParaRPr lang="en-US" dirty="0"/>
          </a:p>
        </p:txBody>
      </p:sp>
      <p:pic>
        <p:nvPicPr>
          <p:cNvPr id="5" name="Picture 4">
            <a:extLst>
              <a:ext uri="{FF2B5EF4-FFF2-40B4-BE49-F238E27FC236}">
                <a16:creationId xmlns="" xmlns:a16="http://schemas.microsoft.com/office/drawing/2014/main" id="{90988E7F-5570-0F5B-3A5A-A99A0BC3820E}"/>
              </a:ext>
            </a:extLst>
          </p:cNvPr>
          <p:cNvPicPr>
            <a:picLocks noChangeAspect="1"/>
          </p:cNvPicPr>
          <p:nvPr/>
        </p:nvPicPr>
        <p:blipFill>
          <a:blip r:embed="rId2"/>
          <a:stretch>
            <a:fillRect/>
          </a:stretch>
        </p:blipFill>
        <p:spPr>
          <a:xfrm>
            <a:off x="1414589" y="1587433"/>
            <a:ext cx="9362821" cy="1841567"/>
          </a:xfrm>
          <a:prstGeom prst="rect">
            <a:avLst/>
          </a:prstGeom>
        </p:spPr>
      </p:pic>
      <p:sp>
        <p:nvSpPr>
          <p:cNvPr id="7" name="TextBox 6">
            <a:extLst>
              <a:ext uri="{FF2B5EF4-FFF2-40B4-BE49-F238E27FC236}">
                <a16:creationId xmlns="" xmlns:a16="http://schemas.microsoft.com/office/drawing/2014/main" id="{B399EC4C-A382-292D-AF82-3DDC39A1E2E2}"/>
              </a:ext>
            </a:extLst>
          </p:cNvPr>
          <p:cNvSpPr txBox="1"/>
          <p:nvPr/>
        </p:nvSpPr>
        <p:spPr>
          <a:xfrm>
            <a:off x="838200" y="3582490"/>
            <a:ext cx="10678160" cy="2954655"/>
          </a:xfrm>
          <a:prstGeom prst="rect">
            <a:avLst/>
          </a:prstGeom>
          <a:noFill/>
        </p:spPr>
        <p:txBody>
          <a:bodyPr wrap="square">
            <a:spAutoFit/>
          </a:bodyPr>
          <a:lstStyle/>
          <a:p>
            <a:r>
              <a:rPr lang="en-IN" sz="2400" dirty="0"/>
              <a:t>It can be observed that data like Salary = </a:t>
            </a:r>
            <a:r>
              <a:rPr lang="en-IN" sz="2400" dirty="0">
                <a:solidFill>
                  <a:schemeClr val="accent5">
                    <a:lumMod val="75000"/>
                  </a:schemeClr>
                </a:solidFill>
              </a:rPr>
              <a:t>“ “ is incomplete data</a:t>
            </a:r>
            <a:r>
              <a:rPr lang="en-IN" sz="2400" dirty="0"/>
              <a:t>. </a:t>
            </a:r>
          </a:p>
          <a:p>
            <a:r>
              <a:rPr lang="en-IN" sz="2400" dirty="0"/>
              <a:t>The </a:t>
            </a:r>
            <a:r>
              <a:rPr lang="en-IN" sz="2400" dirty="0" err="1"/>
              <a:t>DoB</a:t>
            </a:r>
            <a:r>
              <a:rPr lang="en-IN" sz="2400" dirty="0"/>
              <a:t> of patients, John,  Andre, and Raju, is the </a:t>
            </a:r>
            <a:r>
              <a:rPr lang="en-IN" sz="2400" dirty="0">
                <a:solidFill>
                  <a:schemeClr val="accent5">
                    <a:lumMod val="75000"/>
                  </a:schemeClr>
                </a:solidFill>
              </a:rPr>
              <a:t>missing data</a:t>
            </a:r>
            <a:r>
              <a:rPr lang="en-IN" sz="2400" dirty="0"/>
              <a:t>. </a:t>
            </a:r>
          </a:p>
          <a:p>
            <a:r>
              <a:rPr lang="en-IN" sz="2400" dirty="0"/>
              <a:t>The age of David is recorded as ‘5’ but his </a:t>
            </a:r>
            <a:r>
              <a:rPr lang="en-IN" sz="2400" dirty="0" err="1"/>
              <a:t>DoB</a:t>
            </a:r>
            <a:r>
              <a:rPr lang="en-IN" sz="2400" dirty="0"/>
              <a:t> indicates it is  10/10/1980. This is called </a:t>
            </a:r>
            <a:r>
              <a:rPr lang="en-IN" sz="2400" dirty="0">
                <a:solidFill>
                  <a:schemeClr val="accent5">
                    <a:lumMod val="75000"/>
                  </a:schemeClr>
                </a:solidFill>
              </a:rPr>
              <a:t>inconsistent data. </a:t>
            </a:r>
          </a:p>
          <a:p>
            <a:r>
              <a:rPr lang="en-US" sz="2400" dirty="0"/>
              <a:t>Inconsistent data occurs due to problems in conversions, inconsistent formats, and difference  in units. Salary for John is -1500. It cannot be less than ‘0’.</a:t>
            </a:r>
          </a:p>
          <a:p>
            <a:endParaRPr lang="en-US" sz="2400" dirty="0"/>
          </a:p>
          <a:p>
            <a:endParaRPr lang="en-IN" dirty="0"/>
          </a:p>
        </p:txBody>
      </p:sp>
    </p:spTree>
    <p:extLst>
      <p:ext uri="{BB962C8B-B14F-4D97-AF65-F5344CB8AC3E}">
        <p14:creationId xmlns:p14="http://schemas.microsoft.com/office/powerpoint/2010/main" val="170125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309880" y="-238442"/>
            <a:ext cx="10515600" cy="1325563"/>
          </a:xfrm>
        </p:spPr>
        <p:txBody>
          <a:bodyPr/>
          <a:lstStyle/>
          <a:p>
            <a:r>
              <a:rPr lang="en-US" dirty="0"/>
              <a:t>Elements of Big Data</a:t>
            </a: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01980" y="914401"/>
            <a:ext cx="10988040" cy="5405754"/>
          </a:xfrm>
        </p:spPr>
        <p:txBody>
          <a:bodyPr>
            <a:normAutofit fontScale="92500" lnSpcReduction="10000"/>
          </a:bodyPr>
          <a:lstStyle/>
          <a:p>
            <a:pPr algn="just"/>
            <a:r>
              <a:rPr lang="en-US" dirty="0"/>
              <a:t>Data whose volume is less and can be stored and processed by a small-scale computer is called  ‘</a:t>
            </a:r>
            <a:r>
              <a:rPr lang="en-US" dirty="0">
                <a:solidFill>
                  <a:srgbClr val="0070C0"/>
                </a:solidFill>
              </a:rPr>
              <a:t>small data</a:t>
            </a:r>
            <a:r>
              <a:rPr lang="en-US" dirty="0"/>
              <a:t>’. </a:t>
            </a:r>
          </a:p>
          <a:p>
            <a:pPr algn="just"/>
            <a:r>
              <a:rPr lang="en-US" dirty="0"/>
              <a:t>These data are collected from several sources, and integrated and processed by a  </a:t>
            </a:r>
            <a:r>
              <a:rPr lang="en-US" dirty="0">
                <a:solidFill>
                  <a:srgbClr val="0070C0"/>
                </a:solidFill>
              </a:rPr>
              <a:t>small-scale computer</a:t>
            </a:r>
            <a:r>
              <a:rPr lang="en-US" dirty="0"/>
              <a:t>. </a:t>
            </a:r>
          </a:p>
          <a:p>
            <a:pPr algn="just"/>
            <a:r>
              <a:rPr lang="en-US" dirty="0">
                <a:solidFill>
                  <a:srgbClr val="0070C0"/>
                </a:solidFill>
              </a:rPr>
              <a:t>Big data</a:t>
            </a:r>
            <a:r>
              <a:rPr lang="en-US" dirty="0"/>
              <a:t>, on the other hand, is a larger data whose volume is much larger  than ‘</a:t>
            </a:r>
            <a:r>
              <a:rPr lang="en-US" dirty="0">
                <a:solidFill>
                  <a:srgbClr val="0070C0"/>
                </a:solidFill>
              </a:rPr>
              <a:t>small data</a:t>
            </a:r>
            <a:r>
              <a:rPr lang="en-US" dirty="0"/>
              <a:t>’ and is characterized as follows:  </a:t>
            </a:r>
          </a:p>
          <a:p>
            <a:pPr marL="0" indent="0" algn="just">
              <a:buNone/>
            </a:pPr>
            <a:r>
              <a:rPr lang="en-US" b="1" dirty="0"/>
              <a:t>6V’s of Big Data:</a:t>
            </a:r>
          </a:p>
          <a:p>
            <a:pPr algn="just"/>
            <a:r>
              <a:rPr lang="en-US" dirty="0"/>
              <a:t>Volume</a:t>
            </a:r>
          </a:p>
          <a:p>
            <a:pPr algn="just"/>
            <a:r>
              <a:rPr lang="en-US" dirty="0"/>
              <a:t>Velocity</a:t>
            </a:r>
          </a:p>
          <a:p>
            <a:pPr algn="just"/>
            <a:r>
              <a:rPr lang="en-US" dirty="0"/>
              <a:t>Variety</a:t>
            </a:r>
          </a:p>
          <a:p>
            <a:pPr algn="just"/>
            <a:r>
              <a:rPr lang="en-US" dirty="0"/>
              <a:t>Veracity</a:t>
            </a:r>
          </a:p>
          <a:p>
            <a:pPr algn="just"/>
            <a:r>
              <a:rPr lang="en-US" dirty="0"/>
              <a:t>Validity</a:t>
            </a:r>
          </a:p>
          <a:p>
            <a:pPr algn="just"/>
            <a:r>
              <a:rPr lang="en-US" dirty="0"/>
              <a:t>Value</a:t>
            </a:r>
          </a:p>
          <a:p>
            <a:pPr algn="just"/>
            <a:endParaRPr lang="en-US" b="1" dirty="0">
              <a:solidFill>
                <a:schemeClr val="accent5">
                  <a:lumMod val="75000"/>
                </a:schemeClr>
              </a:solidFill>
            </a:endParaRPr>
          </a:p>
          <a:p>
            <a:endParaRPr lang="en-US" dirty="0"/>
          </a:p>
        </p:txBody>
      </p:sp>
    </p:spTree>
    <p:extLst>
      <p:ext uri="{BB962C8B-B14F-4D97-AF65-F5344CB8AC3E}">
        <p14:creationId xmlns:p14="http://schemas.microsoft.com/office/powerpoint/2010/main" val="4253629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75640" y="413882"/>
            <a:ext cx="10515600" cy="6362838"/>
          </a:xfrm>
        </p:spPr>
        <p:txBody>
          <a:bodyPr>
            <a:normAutofit fontScale="850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p>
          <a:p>
            <a:pPr marL="0" indent="0" algn="just">
              <a:buNone/>
            </a:pPr>
            <a:r>
              <a:rPr lang="en-US" sz="3500" dirty="0"/>
              <a:t>Outliers  are data that exhibit the characteristics that are different from </a:t>
            </a:r>
            <a:r>
              <a:rPr lang="en-US" sz="3500" dirty="0">
                <a:solidFill>
                  <a:schemeClr val="accent5">
                    <a:lumMod val="75000"/>
                  </a:schemeClr>
                </a:solidFill>
              </a:rPr>
              <a:t>other data and have very unusual  values. </a:t>
            </a:r>
          </a:p>
          <a:p>
            <a:pPr marL="0" indent="0" algn="just">
              <a:buNone/>
            </a:pPr>
            <a:r>
              <a:rPr lang="en-US" sz="3500" dirty="0"/>
              <a:t>The age of Raju cannot be 136. It might be a </a:t>
            </a:r>
            <a:r>
              <a:rPr lang="en-US" sz="3500" dirty="0">
                <a:solidFill>
                  <a:schemeClr val="accent5">
                    <a:lumMod val="75000"/>
                  </a:schemeClr>
                </a:solidFill>
              </a:rPr>
              <a:t>typographical error</a:t>
            </a:r>
            <a:r>
              <a:rPr lang="en-US" sz="3500" dirty="0"/>
              <a:t>. It is often required to  distinguish between noise and outlier data.  </a:t>
            </a:r>
          </a:p>
          <a:p>
            <a:pPr marL="0" indent="0" algn="just">
              <a:buNone/>
            </a:pPr>
            <a:r>
              <a:rPr lang="en-US" sz="3500" dirty="0"/>
              <a:t>Outliers may be legitimate data and sometimes are of interest to the data mining algorithms.  </a:t>
            </a:r>
          </a:p>
          <a:p>
            <a:pPr marL="0" indent="0" algn="just">
              <a:buNone/>
            </a:pPr>
            <a:r>
              <a:rPr lang="en-US" sz="3500" dirty="0"/>
              <a:t>These errors often </a:t>
            </a:r>
            <a:r>
              <a:rPr lang="en-US" sz="3500" dirty="0">
                <a:solidFill>
                  <a:schemeClr val="accent5">
                    <a:lumMod val="75000"/>
                  </a:schemeClr>
                </a:solidFill>
              </a:rPr>
              <a:t>come during data collection stage</a:t>
            </a:r>
            <a:r>
              <a:rPr lang="en-US" sz="3500" dirty="0"/>
              <a:t>. These must be removed so that machine  learning algorithms yield better results as the quality of results is determined by the quality of  input data. This removal process is called data cleaning. </a:t>
            </a:r>
          </a:p>
          <a:p>
            <a:pPr marL="0" indent="0">
              <a:buNone/>
            </a:pPr>
            <a:endParaRPr lang="en-US" dirty="0"/>
          </a:p>
        </p:txBody>
      </p:sp>
      <p:pic>
        <p:nvPicPr>
          <p:cNvPr id="5" name="Picture 4">
            <a:extLst>
              <a:ext uri="{FF2B5EF4-FFF2-40B4-BE49-F238E27FC236}">
                <a16:creationId xmlns="" xmlns:a16="http://schemas.microsoft.com/office/drawing/2014/main" id="{90988E7F-5570-0F5B-3A5A-A99A0BC3820E}"/>
              </a:ext>
            </a:extLst>
          </p:cNvPr>
          <p:cNvPicPr>
            <a:picLocks noChangeAspect="1"/>
          </p:cNvPicPr>
          <p:nvPr/>
        </p:nvPicPr>
        <p:blipFill>
          <a:blip r:embed="rId2"/>
          <a:stretch>
            <a:fillRect/>
          </a:stretch>
        </p:blipFill>
        <p:spPr>
          <a:xfrm>
            <a:off x="1455229" y="413882"/>
            <a:ext cx="8834523" cy="1737656"/>
          </a:xfrm>
          <a:prstGeom prst="rect">
            <a:avLst/>
          </a:prstGeom>
        </p:spPr>
      </p:pic>
    </p:spTree>
    <p:extLst>
      <p:ext uri="{BB962C8B-B14F-4D97-AF65-F5344CB8AC3E}">
        <p14:creationId xmlns:p14="http://schemas.microsoft.com/office/powerpoint/2010/main" val="1687085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838200" y="365125"/>
            <a:ext cx="10515600" cy="1250315"/>
          </a:xfrm>
        </p:spPr>
        <p:txBody>
          <a:bodyPr>
            <a:normAutofit fontScale="90000"/>
          </a:bodyPr>
          <a:lstStyle/>
          <a:p>
            <a:r>
              <a:rPr lang="en-US" dirty="0"/>
              <a:t>Missing Data Analysis </a:t>
            </a:r>
            <a:br>
              <a:rPr lang="en-US" dirty="0"/>
            </a:br>
            <a:r>
              <a:rPr lang="en-US" dirty="0"/>
              <a:t/>
            </a:r>
            <a:br>
              <a:rPr lang="en-US" dirty="0"/>
            </a:br>
            <a:r>
              <a:rPr lang="en-US" dirty="0"/>
              <a:t>. </a:t>
            </a: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21360" y="934720"/>
            <a:ext cx="10942320" cy="5558155"/>
          </a:xfrm>
        </p:spPr>
        <p:txBody>
          <a:bodyPr>
            <a:normAutofit/>
          </a:bodyPr>
          <a:lstStyle/>
          <a:p>
            <a:pPr marL="0" indent="0" algn="just">
              <a:buNone/>
            </a:pPr>
            <a:r>
              <a:rPr lang="en-US" dirty="0"/>
              <a:t>The </a:t>
            </a:r>
            <a:r>
              <a:rPr lang="en-US" dirty="0">
                <a:solidFill>
                  <a:schemeClr val="accent5">
                    <a:lumMod val="75000"/>
                  </a:schemeClr>
                </a:solidFill>
              </a:rPr>
              <a:t>primary data cleaning process is missing data analysis</a:t>
            </a:r>
            <a:r>
              <a:rPr lang="en-US" dirty="0"/>
              <a:t>. </a:t>
            </a:r>
          </a:p>
          <a:p>
            <a:pPr marL="0" indent="0" algn="just">
              <a:buNone/>
            </a:pPr>
            <a:r>
              <a:rPr lang="en-US" dirty="0"/>
              <a:t>Data cleaning routines attempt to  fill up the missing values, smoothen the noise while identifying the outliers and correct the  inconsistencies of the data. </a:t>
            </a:r>
          </a:p>
          <a:p>
            <a:pPr marL="0" indent="0" algn="just">
              <a:buNone/>
            </a:pPr>
            <a:r>
              <a:rPr lang="en-US" dirty="0"/>
              <a:t>This enables data mining to avoid overfitting of the models.  The procedures that are given below can solve the problem of missing data:</a:t>
            </a:r>
          </a:p>
          <a:p>
            <a:pPr algn="just"/>
            <a:r>
              <a:rPr lang="en-US" dirty="0"/>
              <a:t>1. Ignore the tuple – A tuple with missing data, especially the class label, is ignored. This  method is not effective when the percentage of the missing values increases.  </a:t>
            </a:r>
          </a:p>
          <a:p>
            <a:pPr algn="just"/>
            <a:r>
              <a:rPr lang="en-US" dirty="0"/>
              <a:t>2. Fill in the values manually – Here, the domain expert can </a:t>
            </a:r>
            <a:r>
              <a:rPr lang="en-US" dirty="0" err="1"/>
              <a:t>analyse</a:t>
            </a:r>
            <a:r>
              <a:rPr lang="en-US" dirty="0"/>
              <a:t> the data tables and carry  out the analysis and fill in the values manually. But, this is time consuming and may not  be feasible for larger sets. </a:t>
            </a:r>
          </a:p>
          <a:p>
            <a:pPr marL="0" indent="0">
              <a:buNone/>
            </a:pPr>
            <a:endParaRPr lang="en-US" dirty="0"/>
          </a:p>
        </p:txBody>
      </p:sp>
    </p:spTree>
    <p:extLst>
      <p:ext uri="{BB962C8B-B14F-4D97-AF65-F5344CB8AC3E}">
        <p14:creationId xmlns:p14="http://schemas.microsoft.com/office/powerpoint/2010/main" val="3336489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01980" y="579120"/>
            <a:ext cx="10988040" cy="5709919"/>
          </a:xfrm>
        </p:spPr>
        <p:txBody>
          <a:bodyPr>
            <a:normAutofit/>
          </a:bodyPr>
          <a:lstStyle/>
          <a:p>
            <a:pPr algn="just"/>
            <a:r>
              <a:rPr lang="en-US" dirty="0"/>
              <a:t>3. A global constant can be used to fill in the missing attributes. The missing values may be  ’Unknown’ or be ’Infinity’. </a:t>
            </a:r>
          </a:p>
          <a:p>
            <a:pPr algn="just"/>
            <a:r>
              <a:rPr lang="en-US" dirty="0"/>
              <a:t>4. The attribute value may be filled by the attribute value. Say, the average income can replace  a missing value.  </a:t>
            </a:r>
          </a:p>
          <a:p>
            <a:pPr algn="just"/>
            <a:r>
              <a:rPr lang="en-US" dirty="0"/>
              <a:t>5. Use the attribute mean for all samples belonging to the same class. Here, the average value  replaces the missing values of all tuples that fall in this group. </a:t>
            </a:r>
          </a:p>
          <a:p>
            <a:pPr algn="just"/>
            <a:r>
              <a:rPr lang="en-US" dirty="0"/>
              <a:t>6. Use the most possible value to fill in the missing value. The most probable value can be obtained from other methods like classification and decision tree prediction. </a:t>
            </a:r>
          </a:p>
          <a:p>
            <a:pPr marL="0" indent="0">
              <a:buNone/>
            </a:pPr>
            <a:r>
              <a:rPr lang="en-US" dirty="0"/>
              <a:t>The difference between the estimated and the original value is  called an error or bias. </a:t>
            </a:r>
          </a:p>
          <a:p>
            <a:pPr marL="0" indent="0">
              <a:buNone/>
            </a:pPr>
            <a:endParaRPr lang="en-US" dirty="0"/>
          </a:p>
        </p:txBody>
      </p:sp>
    </p:spTree>
    <p:extLst>
      <p:ext uri="{BB962C8B-B14F-4D97-AF65-F5344CB8AC3E}">
        <p14:creationId xmlns:p14="http://schemas.microsoft.com/office/powerpoint/2010/main" val="1366865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248920" y="335597"/>
            <a:ext cx="10515600" cy="1325563"/>
          </a:xfrm>
        </p:spPr>
        <p:txBody>
          <a:bodyPr>
            <a:normAutofit fontScale="90000"/>
          </a:bodyPr>
          <a:lstStyle/>
          <a:p>
            <a:r>
              <a:rPr lang="en-US" dirty="0"/>
              <a:t>Removal of Noisy or Outlier Data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63880" y="843280"/>
            <a:ext cx="10515600" cy="4825683"/>
          </a:xfrm>
        </p:spPr>
        <p:txBody>
          <a:bodyPr/>
          <a:lstStyle/>
          <a:p>
            <a:r>
              <a:rPr lang="en-US" dirty="0"/>
              <a:t>Noise is a random error or variance in a measured value. </a:t>
            </a:r>
          </a:p>
          <a:p>
            <a:r>
              <a:rPr lang="en-US" dirty="0"/>
              <a:t>It can be removed by using binning,  which is a method where the </a:t>
            </a:r>
            <a:r>
              <a:rPr lang="en-US" dirty="0">
                <a:solidFill>
                  <a:schemeClr val="accent5">
                    <a:lumMod val="75000"/>
                  </a:schemeClr>
                </a:solidFill>
              </a:rPr>
              <a:t>given data values are sorted and distributed into equal frequency  bins. </a:t>
            </a:r>
            <a:r>
              <a:rPr lang="en-US" dirty="0"/>
              <a:t>The bins are also called as </a:t>
            </a:r>
            <a:r>
              <a:rPr lang="en-US" dirty="0">
                <a:solidFill>
                  <a:schemeClr val="accent5">
                    <a:lumMod val="75000"/>
                  </a:schemeClr>
                </a:solidFill>
              </a:rPr>
              <a:t>buckets. </a:t>
            </a:r>
          </a:p>
          <a:p>
            <a:r>
              <a:rPr lang="en-US" dirty="0"/>
              <a:t>The binning method then uses the </a:t>
            </a:r>
            <a:r>
              <a:rPr lang="en-US" dirty="0">
                <a:solidFill>
                  <a:schemeClr val="accent5">
                    <a:lumMod val="75000"/>
                  </a:schemeClr>
                </a:solidFill>
              </a:rPr>
              <a:t>neighbor values to  smooth the noisy data.</a:t>
            </a:r>
            <a:r>
              <a:rPr lang="en-US" dirty="0"/>
              <a:t> </a:t>
            </a:r>
          </a:p>
          <a:p>
            <a:r>
              <a:rPr lang="en-US" dirty="0"/>
              <a:t>Data smoothing is data pre-processing technique used to remove the noise from the dataset</a:t>
            </a:r>
          </a:p>
          <a:p>
            <a:pPr marL="0" indent="0">
              <a:buNone/>
            </a:pPr>
            <a:endParaRPr lang="en-US" dirty="0"/>
          </a:p>
        </p:txBody>
      </p:sp>
      <p:pic>
        <p:nvPicPr>
          <p:cNvPr id="5" name="Picture 4">
            <a:extLst>
              <a:ext uri="{FF2B5EF4-FFF2-40B4-BE49-F238E27FC236}">
                <a16:creationId xmlns="" xmlns:a16="http://schemas.microsoft.com/office/drawing/2014/main" id="{B5ABD13C-9CAC-8C06-B022-FB0CF71586BB}"/>
              </a:ext>
            </a:extLst>
          </p:cNvPr>
          <p:cNvPicPr>
            <a:picLocks noChangeAspect="1"/>
          </p:cNvPicPr>
          <p:nvPr/>
        </p:nvPicPr>
        <p:blipFill>
          <a:blip r:embed="rId2"/>
          <a:stretch>
            <a:fillRect/>
          </a:stretch>
        </p:blipFill>
        <p:spPr>
          <a:xfrm>
            <a:off x="5963921" y="4216400"/>
            <a:ext cx="5664200" cy="2509520"/>
          </a:xfrm>
          <a:prstGeom prst="rect">
            <a:avLst/>
          </a:prstGeom>
        </p:spPr>
      </p:pic>
    </p:spTree>
    <p:extLst>
      <p:ext uri="{BB962C8B-B14F-4D97-AF65-F5344CB8AC3E}">
        <p14:creationId xmlns:p14="http://schemas.microsoft.com/office/powerpoint/2010/main" val="1837156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802640"/>
            <a:ext cx="10515600" cy="5567363"/>
          </a:xfrm>
        </p:spPr>
        <p:txBody>
          <a:bodyPr/>
          <a:lstStyle/>
          <a:p>
            <a:r>
              <a:rPr lang="en-US" dirty="0"/>
              <a:t>Some of the techniques commonly used are</a:t>
            </a:r>
          </a:p>
          <a:p>
            <a:r>
              <a:rPr lang="en-US" dirty="0"/>
              <a:t> ‘smoothing by means’ where the mean of the  bin removes the values of the bins, </a:t>
            </a:r>
          </a:p>
          <a:p>
            <a:r>
              <a:rPr lang="en-US" dirty="0"/>
              <a:t>‘smoothing by bin medians’ where the bin median replaces  the bin values, and </a:t>
            </a:r>
          </a:p>
          <a:p>
            <a:r>
              <a:rPr lang="en-US" dirty="0"/>
              <a:t>‘smoothing by bin boundaries’ where the bin value is replaced by the closest  bin boundary. The maximum and minimum values are called bin boundaries. </a:t>
            </a:r>
          </a:p>
          <a:p>
            <a:r>
              <a:rPr lang="en-US" dirty="0"/>
              <a:t>Binning methods  may be used as a discretization technique or </a:t>
            </a:r>
            <a:r>
              <a:rPr lang="en-IN" b="0" i="0" dirty="0">
                <a:solidFill>
                  <a:srgbClr val="202124"/>
                </a:solidFill>
                <a:effectLst/>
                <a:latin typeface="Google Sans"/>
              </a:rPr>
              <a:t>bucketing</a:t>
            </a:r>
            <a:r>
              <a:rPr lang="en-US" dirty="0"/>
              <a:t>.</a:t>
            </a:r>
          </a:p>
          <a:p>
            <a:pPr marL="0" indent="0">
              <a:buNone/>
            </a:pPr>
            <a:endParaRPr lang="en-US" dirty="0"/>
          </a:p>
        </p:txBody>
      </p:sp>
      <p:sp>
        <p:nvSpPr>
          <p:cNvPr id="5" name="TextBox 4">
            <a:extLst>
              <a:ext uri="{FF2B5EF4-FFF2-40B4-BE49-F238E27FC236}">
                <a16:creationId xmlns="" xmlns:a16="http://schemas.microsoft.com/office/drawing/2014/main" id="{1CAABFC5-D729-F960-5C6D-F27065DB8E3D}"/>
              </a:ext>
            </a:extLst>
          </p:cNvPr>
          <p:cNvSpPr txBox="1"/>
          <p:nvPr/>
        </p:nvSpPr>
        <p:spPr>
          <a:xfrm>
            <a:off x="934720" y="5908338"/>
            <a:ext cx="10586720" cy="646331"/>
          </a:xfrm>
          <a:prstGeom prst="rect">
            <a:avLst/>
          </a:prstGeom>
          <a:noFill/>
        </p:spPr>
        <p:txBody>
          <a:bodyPr wrap="square">
            <a:spAutoFit/>
          </a:bodyPr>
          <a:lstStyle/>
          <a:p>
            <a:r>
              <a:rPr lang="en-US" b="0" i="0" dirty="0">
                <a:solidFill>
                  <a:srgbClr val="202124"/>
                </a:solidFill>
                <a:effectLst/>
                <a:latin typeface="Google Sans"/>
              </a:rPr>
              <a:t>It involves dividing a continuous variable into a set of smaller intervals or bins and replacing the original values with the corresponding bin labels.</a:t>
            </a:r>
            <a:endParaRPr lang="en-IN" dirty="0"/>
          </a:p>
        </p:txBody>
      </p:sp>
    </p:spTree>
    <p:extLst>
      <p:ext uri="{BB962C8B-B14F-4D97-AF65-F5344CB8AC3E}">
        <p14:creationId xmlns:p14="http://schemas.microsoft.com/office/powerpoint/2010/main" val="3148426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436880"/>
            <a:ext cx="10515600" cy="5740083"/>
          </a:xfrm>
        </p:spPr>
        <p:txBody>
          <a:bodyPr/>
          <a:lstStyle/>
          <a:p>
            <a:r>
              <a:rPr lang="en-US" dirty="0"/>
              <a:t>2.1: Consider the following set: S = {12, 14, 19, 22, 24, 26, 28, 31, 34}. Apply various  binning techniques and show the result. </a:t>
            </a:r>
          </a:p>
          <a:p>
            <a:r>
              <a:rPr lang="en-US" dirty="0"/>
              <a:t>Solution: </a:t>
            </a:r>
            <a:r>
              <a:rPr lang="en-US" dirty="0">
                <a:solidFill>
                  <a:schemeClr val="accent1"/>
                </a:solidFill>
              </a:rPr>
              <a:t>By equal-frequency bin method</a:t>
            </a:r>
            <a:r>
              <a:rPr lang="en-US" dirty="0"/>
              <a:t>, the data should be distributed across bins. </a:t>
            </a:r>
          </a:p>
          <a:p>
            <a:r>
              <a:rPr lang="en-US" dirty="0"/>
              <a:t>Let us  assume the bins of size 3, then the above data is distributed across the bins as shown below: </a:t>
            </a:r>
          </a:p>
          <a:p>
            <a:endParaRPr lang="en-US" dirty="0"/>
          </a:p>
        </p:txBody>
      </p:sp>
      <p:pic>
        <p:nvPicPr>
          <p:cNvPr id="5" name="Picture 4">
            <a:extLst>
              <a:ext uri="{FF2B5EF4-FFF2-40B4-BE49-F238E27FC236}">
                <a16:creationId xmlns="" xmlns:a16="http://schemas.microsoft.com/office/drawing/2014/main" id="{A493D845-62BD-0BE0-4398-3251DC1B8777}"/>
              </a:ext>
            </a:extLst>
          </p:cNvPr>
          <p:cNvPicPr>
            <a:picLocks noChangeAspect="1"/>
          </p:cNvPicPr>
          <p:nvPr/>
        </p:nvPicPr>
        <p:blipFill>
          <a:blip r:embed="rId2"/>
          <a:stretch>
            <a:fillRect/>
          </a:stretch>
        </p:blipFill>
        <p:spPr>
          <a:xfrm>
            <a:off x="365760" y="3454142"/>
            <a:ext cx="7323455" cy="2972058"/>
          </a:xfrm>
          <a:prstGeom prst="rect">
            <a:avLst/>
          </a:prstGeom>
        </p:spPr>
      </p:pic>
      <p:sp>
        <p:nvSpPr>
          <p:cNvPr id="7" name="TextBox 6">
            <a:extLst>
              <a:ext uri="{FF2B5EF4-FFF2-40B4-BE49-F238E27FC236}">
                <a16:creationId xmlns="" xmlns:a16="http://schemas.microsoft.com/office/drawing/2014/main" id="{64AF728A-6592-6B65-43A9-B4AD61277402}"/>
              </a:ext>
            </a:extLst>
          </p:cNvPr>
          <p:cNvSpPr txBox="1"/>
          <p:nvPr/>
        </p:nvSpPr>
        <p:spPr>
          <a:xfrm>
            <a:off x="8050848" y="2791282"/>
            <a:ext cx="3775392" cy="4524315"/>
          </a:xfrm>
          <a:prstGeom prst="rect">
            <a:avLst/>
          </a:prstGeom>
          <a:noFill/>
        </p:spPr>
        <p:txBody>
          <a:bodyPr wrap="square">
            <a:spAutoFit/>
          </a:bodyPr>
          <a:lstStyle/>
          <a:p>
            <a:pPr algn="just"/>
            <a:r>
              <a:rPr lang="en-US" dirty="0"/>
              <a:t>As per the method, the minimum and maximum values of the bin are determined, and it serves  as bin boundary and does not change. </a:t>
            </a:r>
          </a:p>
          <a:p>
            <a:pPr algn="just"/>
            <a:endParaRPr lang="en-US" dirty="0"/>
          </a:p>
          <a:p>
            <a:pPr algn="just"/>
            <a:r>
              <a:rPr lang="en-US" dirty="0"/>
              <a:t>Rest of the values are transformed to the nearest value. </a:t>
            </a:r>
          </a:p>
          <a:p>
            <a:pPr algn="just"/>
            <a:r>
              <a:rPr lang="en-US" dirty="0"/>
              <a:t>It  can be observed in Bin 1, the middle value 14 is compared with the boundary values 12 and 19 and  changed to the closest value, that is 12. </a:t>
            </a:r>
          </a:p>
          <a:p>
            <a:pPr algn="just"/>
            <a:endParaRPr lang="en-US" dirty="0"/>
          </a:p>
          <a:p>
            <a:pPr algn="just"/>
            <a:r>
              <a:rPr lang="en-US" dirty="0"/>
              <a:t>This process is repeated for all bins. </a:t>
            </a:r>
          </a:p>
          <a:p>
            <a:endParaRPr lang="en-US" dirty="0"/>
          </a:p>
          <a:p>
            <a:endParaRPr lang="en-IN" dirty="0"/>
          </a:p>
        </p:txBody>
      </p:sp>
    </p:spTree>
    <p:extLst>
      <p:ext uri="{BB962C8B-B14F-4D97-AF65-F5344CB8AC3E}">
        <p14:creationId xmlns:p14="http://schemas.microsoft.com/office/powerpoint/2010/main" val="522288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436880" y="494664"/>
            <a:ext cx="11104880" cy="5865496"/>
          </a:xfrm>
        </p:spPr>
        <p:txBody>
          <a:bodyPr/>
          <a:lstStyle/>
          <a:p>
            <a:pPr marL="0" indent="0">
              <a:buNone/>
            </a:pPr>
            <a:r>
              <a:rPr lang="en-US" dirty="0"/>
              <a:t>Data Integration and Data Transformations </a:t>
            </a:r>
          </a:p>
          <a:p>
            <a:r>
              <a:rPr lang="en-US" dirty="0"/>
              <a:t>Data integration involves routines that </a:t>
            </a:r>
            <a:r>
              <a:rPr lang="en-US" dirty="0">
                <a:solidFill>
                  <a:schemeClr val="accent1"/>
                </a:solidFill>
              </a:rPr>
              <a:t>merge data from multiple sources into a single data source</a:t>
            </a:r>
            <a:r>
              <a:rPr lang="en-US" dirty="0"/>
              <a:t>.  </a:t>
            </a:r>
          </a:p>
          <a:p>
            <a:r>
              <a:rPr lang="en-US" dirty="0"/>
              <a:t>So, this may lead to </a:t>
            </a:r>
            <a:r>
              <a:rPr lang="en-US" dirty="0">
                <a:solidFill>
                  <a:schemeClr val="accent1"/>
                </a:solidFill>
              </a:rPr>
              <a:t>redundant data</a:t>
            </a:r>
            <a:r>
              <a:rPr lang="en-US" dirty="0"/>
              <a:t>. The main goal of data integration is to detect and </a:t>
            </a:r>
            <a:r>
              <a:rPr lang="en-US" dirty="0">
                <a:solidFill>
                  <a:schemeClr val="accent1"/>
                </a:solidFill>
              </a:rPr>
              <a:t>remove  redundancies </a:t>
            </a:r>
            <a:r>
              <a:rPr lang="en-US" dirty="0"/>
              <a:t>that arise from integration.</a:t>
            </a:r>
          </a:p>
          <a:p>
            <a:r>
              <a:rPr lang="en-US" dirty="0"/>
              <a:t>Data transformation routines perform operations like  </a:t>
            </a:r>
            <a:r>
              <a:rPr lang="en-US" dirty="0">
                <a:solidFill>
                  <a:schemeClr val="accent1"/>
                </a:solidFill>
              </a:rPr>
              <a:t>normalization to improve the performance </a:t>
            </a:r>
            <a:r>
              <a:rPr lang="en-US" dirty="0"/>
              <a:t>of the data mining algorithms. </a:t>
            </a:r>
          </a:p>
          <a:p>
            <a:r>
              <a:rPr lang="en-US" dirty="0"/>
              <a:t>It is necessary to  transform data so that it can be processed. </a:t>
            </a:r>
          </a:p>
          <a:p>
            <a:r>
              <a:rPr lang="en-US" dirty="0"/>
              <a:t>This can be </a:t>
            </a:r>
            <a:r>
              <a:rPr lang="en-US" dirty="0">
                <a:solidFill>
                  <a:schemeClr val="accent1"/>
                </a:solidFill>
              </a:rPr>
              <a:t>considered as a preliminary stage of data  conditioning</a:t>
            </a:r>
            <a:r>
              <a:rPr lang="en-US" dirty="0"/>
              <a:t>. Normalization is one such technique.</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6700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85800" y="474345"/>
            <a:ext cx="10515600" cy="4351338"/>
          </a:xfrm>
        </p:spPr>
        <p:txBody>
          <a:bodyPr/>
          <a:lstStyle/>
          <a:p>
            <a:r>
              <a:rPr lang="en-US" dirty="0"/>
              <a:t>In normalization, the attribute values are scaled  to fit in a range (say 0-1) to improve the performance of the data mining algorithm. </a:t>
            </a:r>
          </a:p>
          <a:p>
            <a:r>
              <a:rPr lang="en-US" dirty="0"/>
              <a:t>Often, in neural  networks, these techniques are used. </a:t>
            </a:r>
          </a:p>
          <a:p>
            <a:pPr marL="0" indent="0">
              <a:buNone/>
            </a:pPr>
            <a:endParaRPr lang="en-US" dirty="0"/>
          </a:p>
          <a:p>
            <a:pPr marL="0" indent="0">
              <a:buNone/>
            </a:pPr>
            <a:r>
              <a:rPr lang="en-US" dirty="0"/>
              <a:t>Some of the normalization procedures used are:  </a:t>
            </a:r>
          </a:p>
          <a:p>
            <a:pPr marL="0" indent="0">
              <a:buNone/>
            </a:pPr>
            <a:r>
              <a:rPr lang="en-US" dirty="0"/>
              <a:t>1. Min-Max  </a:t>
            </a:r>
          </a:p>
          <a:p>
            <a:pPr marL="0" indent="0">
              <a:buNone/>
            </a:pPr>
            <a:r>
              <a:rPr lang="en-US" dirty="0"/>
              <a:t>2. z-Score </a:t>
            </a:r>
          </a:p>
          <a:p>
            <a:pPr marL="0" indent="0">
              <a:buNone/>
            </a:pPr>
            <a:endParaRPr lang="en-US" dirty="0"/>
          </a:p>
        </p:txBody>
      </p:sp>
      <p:sp>
        <p:nvSpPr>
          <p:cNvPr id="4" name="TextBox 3">
            <a:extLst>
              <a:ext uri="{FF2B5EF4-FFF2-40B4-BE49-F238E27FC236}">
                <a16:creationId xmlns="" xmlns:a16="http://schemas.microsoft.com/office/drawing/2014/main" id="{1F8079A7-4391-5169-4AE8-6016BA2FC5E8}"/>
              </a:ext>
            </a:extLst>
          </p:cNvPr>
          <p:cNvSpPr txBox="1"/>
          <p:nvPr/>
        </p:nvSpPr>
        <p:spPr>
          <a:xfrm>
            <a:off x="802640" y="5460325"/>
            <a:ext cx="11115040" cy="923330"/>
          </a:xfrm>
          <a:prstGeom prst="rect">
            <a:avLst/>
          </a:prstGeom>
          <a:noFill/>
        </p:spPr>
        <p:txBody>
          <a:bodyPr wrap="square">
            <a:spAutoFit/>
          </a:bodyPr>
          <a:lstStyle/>
          <a:p>
            <a:r>
              <a:rPr lang="en-US" b="0" i="0" dirty="0">
                <a:effectLst/>
                <a:latin typeface="Google Sans"/>
              </a:rPr>
              <a:t>Normalization is a technique often applied as part of data preparation for machine learning. </a:t>
            </a:r>
          </a:p>
          <a:p>
            <a:r>
              <a:rPr lang="en-US" b="0" i="0" dirty="0">
                <a:effectLst/>
                <a:latin typeface="Google Sans"/>
              </a:rPr>
              <a:t>The goal of normalization is to change the values of numeric columns in the dataset to use a </a:t>
            </a:r>
            <a:r>
              <a:rPr lang="en-US" b="0" i="0" dirty="0">
                <a:solidFill>
                  <a:schemeClr val="accent5">
                    <a:lumMod val="75000"/>
                  </a:schemeClr>
                </a:solidFill>
                <a:effectLst/>
                <a:latin typeface="Google Sans"/>
              </a:rPr>
              <a:t>common scale</a:t>
            </a:r>
            <a:r>
              <a:rPr lang="en-US" b="0" i="0" dirty="0">
                <a:effectLst/>
                <a:latin typeface="Google Sans"/>
              </a:rPr>
              <a:t>, without distorting differences in the </a:t>
            </a:r>
            <a:r>
              <a:rPr lang="en-US" b="0" i="0" dirty="0">
                <a:solidFill>
                  <a:schemeClr val="accent5">
                    <a:lumMod val="75000"/>
                  </a:schemeClr>
                </a:solidFill>
                <a:effectLst/>
                <a:latin typeface="Google Sans"/>
              </a:rPr>
              <a:t>ranges of values or losing information</a:t>
            </a:r>
            <a:endParaRPr lang="en-IN" dirty="0">
              <a:solidFill>
                <a:schemeClr val="accent5">
                  <a:lumMod val="75000"/>
                </a:schemeClr>
              </a:solidFill>
            </a:endParaRPr>
          </a:p>
        </p:txBody>
      </p:sp>
    </p:spTree>
    <p:extLst>
      <p:ext uri="{BB962C8B-B14F-4D97-AF65-F5344CB8AC3E}">
        <p14:creationId xmlns:p14="http://schemas.microsoft.com/office/powerpoint/2010/main" val="3883391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55320" y="557212"/>
            <a:ext cx="10515600" cy="5743575"/>
          </a:xfrm>
        </p:spPr>
        <p:txBody>
          <a:bodyPr>
            <a:normAutofit/>
          </a:bodyPr>
          <a:lstStyle/>
          <a:p>
            <a:pPr marL="0" indent="0">
              <a:buNone/>
            </a:pPr>
            <a:r>
              <a:rPr lang="en-US" dirty="0"/>
              <a:t>Min-Max Procedure </a:t>
            </a:r>
          </a:p>
          <a:p>
            <a:r>
              <a:rPr lang="en-US" dirty="0"/>
              <a:t>It is a normalization technique where each variable V is normalized by its difference with the minimum value divided by the </a:t>
            </a:r>
            <a:r>
              <a:rPr lang="en-US" dirty="0">
                <a:solidFill>
                  <a:schemeClr val="accent5">
                    <a:lumMod val="75000"/>
                  </a:schemeClr>
                </a:solidFill>
              </a:rPr>
              <a:t>range to a new range, say 0–1</a:t>
            </a:r>
            <a:r>
              <a:rPr lang="en-US" dirty="0"/>
              <a:t>. </a:t>
            </a:r>
          </a:p>
          <a:p>
            <a:r>
              <a:rPr lang="en-US" dirty="0"/>
              <a:t>Often, neural  networks require this kind of normalization. </a:t>
            </a:r>
          </a:p>
          <a:p>
            <a:r>
              <a:rPr lang="en-US" dirty="0"/>
              <a:t>The formula to implement this normalization is  given as: </a:t>
            </a:r>
          </a:p>
          <a:p>
            <a:pPr marL="0" indent="0">
              <a:buNone/>
            </a:pPr>
            <a:endParaRPr lang="en-US" dirty="0"/>
          </a:p>
          <a:p>
            <a:endParaRPr lang="en-US" dirty="0"/>
          </a:p>
          <a:p>
            <a:pPr marL="0" indent="0">
              <a:buNone/>
            </a:pPr>
            <a:endParaRPr lang="en-US" dirty="0"/>
          </a:p>
          <a:p>
            <a:r>
              <a:rPr lang="en-US" dirty="0"/>
              <a:t>Here </a:t>
            </a:r>
            <a:r>
              <a:rPr lang="en-US" dirty="0">
                <a:solidFill>
                  <a:schemeClr val="accent5">
                    <a:lumMod val="75000"/>
                  </a:schemeClr>
                </a:solidFill>
              </a:rPr>
              <a:t>max-min is the range</a:t>
            </a:r>
            <a:r>
              <a:rPr lang="en-US" dirty="0"/>
              <a:t>. Min and max are the </a:t>
            </a:r>
            <a:r>
              <a:rPr lang="en-US" dirty="0">
                <a:solidFill>
                  <a:schemeClr val="accent5">
                    <a:lumMod val="75000"/>
                  </a:schemeClr>
                </a:solidFill>
              </a:rPr>
              <a:t>minimum and maximum</a:t>
            </a:r>
            <a:r>
              <a:rPr lang="en-US" dirty="0"/>
              <a:t> of the given data,  new max and new min are the minimum and maximum of the target range, say 0 and 1. </a:t>
            </a:r>
          </a:p>
          <a:p>
            <a:pPr marL="0" indent="0">
              <a:buNone/>
            </a:pPr>
            <a:endParaRPr lang="en-US" dirty="0"/>
          </a:p>
        </p:txBody>
      </p:sp>
      <p:pic>
        <p:nvPicPr>
          <p:cNvPr id="5" name="Picture 4">
            <a:extLst>
              <a:ext uri="{FF2B5EF4-FFF2-40B4-BE49-F238E27FC236}">
                <a16:creationId xmlns="" xmlns:a16="http://schemas.microsoft.com/office/drawing/2014/main" id="{E384CB6A-CE85-D328-FCB7-A5EB8E4481E0}"/>
              </a:ext>
            </a:extLst>
          </p:cNvPr>
          <p:cNvPicPr>
            <a:picLocks noChangeAspect="1"/>
          </p:cNvPicPr>
          <p:nvPr/>
        </p:nvPicPr>
        <p:blipFill>
          <a:blip r:embed="rId2"/>
          <a:stretch>
            <a:fillRect/>
          </a:stretch>
        </p:blipFill>
        <p:spPr>
          <a:xfrm>
            <a:off x="2269294" y="3579811"/>
            <a:ext cx="5879026" cy="889024"/>
          </a:xfrm>
          <a:prstGeom prst="rect">
            <a:avLst/>
          </a:prstGeom>
        </p:spPr>
      </p:pic>
    </p:spTree>
    <p:extLst>
      <p:ext uri="{BB962C8B-B14F-4D97-AF65-F5344CB8AC3E}">
        <p14:creationId xmlns:p14="http://schemas.microsoft.com/office/powerpoint/2010/main" val="348717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06730" y="321945"/>
            <a:ext cx="11178540" cy="4351338"/>
          </a:xfrm>
        </p:spPr>
        <p:txBody>
          <a:bodyPr/>
          <a:lstStyle/>
          <a:p>
            <a:pPr marL="0" indent="0">
              <a:buNone/>
            </a:pPr>
            <a:r>
              <a:rPr lang="en-US" dirty="0"/>
              <a:t>Consider the set: V = {88, 90, 92, 94}. Apply Min-Max procedure and map the marks  to a new range 0–1.  </a:t>
            </a:r>
          </a:p>
          <a:p>
            <a:r>
              <a:rPr lang="en-US" sz="2400" dirty="0"/>
              <a:t>Solution: The minimum of the list V is 88 and maximum is 94. </a:t>
            </a:r>
          </a:p>
          <a:p>
            <a:r>
              <a:rPr lang="en-US" sz="2400" dirty="0"/>
              <a:t>The new min and new max are  0 and 1, respectively.</a:t>
            </a:r>
          </a:p>
          <a:p>
            <a:pPr marL="0" indent="0">
              <a:buNone/>
            </a:pPr>
            <a:endParaRPr lang="en-US" dirty="0"/>
          </a:p>
        </p:txBody>
      </p:sp>
      <p:pic>
        <p:nvPicPr>
          <p:cNvPr id="5" name="Picture 4">
            <a:extLst>
              <a:ext uri="{FF2B5EF4-FFF2-40B4-BE49-F238E27FC236}">
                <a16:creationId xmlns="" xmlns:a16="http://schemas.microsoft.com/office/drawing/2014/main" id="{DA0B868F-536F-2133-16EB-CE91EE04A683}"/>
              </a:ext>
            </a:extLst>
          </p:cNvPr>
          <p:cNvPicPr>
            <a:picLocks noChangeAspect="1"/>
          </p:cNvPicPr>
          <p:nvPr/>
        </p:nvPicPr>
        <p:blipFill>
          <a:blip r:embed="rId2"/>
          <a:stretch>
            <a:fillRect/>
          </a:stretch>
        </p:blipFill>
        <p:spPr>
          <a:xfrm>
            <a:off x="598640" y="2205038"/>
            <a:ext cx="8698559" cy="4459922"/>
          </a:xfrm>
          <a:prstGeom prst="rect">
            <a:avLst/>
          </a:prstGeom>
        </p:spPr>
      </p:pic>
      <p:pic>
        <p:nvPicPr>
          <p:cNvPr id="6" name="Picture 5">
            <a:extLst>
              <a:ext uri="{FF2B5EF4-FFF2-40B4-BE49-F238E27FC236}">
                <a16:creationId xmlns="" xmlns:a16="http://schemas.microsoft.com/office/drawing/2014/main" id="{609BC765-8A1B-BE78-14B8-1370CFB2C9C8}"/>
              </a:ext>
            </a:extLst>
          </p:cNvPr>
          <p:cNvPicPr>
            <a:picLocks noChangeAspect="1"/>
          </p:cNvPicPr>
          <p:nvPr/>
        </p:nvPicPr>
        <p:blipFill>
          <a:blip r:embed="rId3"/>
          <a:stretch>
            <a:fillRect/>
          </a:stretch>
        </p:blipFill>
        <p:spPr>
          <a:xfrm>
            <a:off x="7483114" y="2497614"/>
            <a:ext cx="4294066" cy="649347"/>
          </a:xfrm>
          <a:prstGeom prst="rect">
            <a:avLst/>
          </a:prstGeom>
        </p:spPr>
      </p:pic>
    </p:spTree>
    <p:extLst>
      <p:ext uri="{BB962C8B-B14F-4D97-AF65-F5344CB8AC3E}">
        <p14:creationId xmlns:p14="http://schemas.microsoft.com/office/powerpoint/2010/main" val="20756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FB63C46-F726-19D4-A381-274BCA044B16}"/>
              </a:ext>
            </a:extLst>
          </p:cNvPr>
          <p:cNvSpPr>
            <a:spLocks noGrp="1"/>
          </p:cNvSpPr>
          <p:nvPr>
            <p:ph idx="1"/>
          </p:nvPr>
        </p:nvSpPr>
        <p:spPr>
          <a:xfrm>
            <a:off x="716280" y="1327785"/>
            <a:ext cx="10515600" cy="4351338"/>
          </a:xfrm>
        </p:spPr>
        <p:txBody>
          <a:bodyPr/>
          <a:lstStyle/>
          <a:p>
            <a:pPr marL="514350" indent="-514350" algn="just">
              <a:buAutoNum type="arabicPeriod"/>
            </a:pPr>
            <a:r>
              <a:rPr lang="en-US" b="1" u="sng" dirty="0">
                <a:solidFill>
                  <a:schemeClr val="accent5">
                    <a:lumMod val="75000"/>
                  </a:schemeClr>
                </a:solidFill>
              </a:rPr>
              <a:t>Volume</a:t>
            </a:r>
            <a:r>
              <a:rPr lang="en-US" dirty="0"/>
              <a:t> – Since there is a reduction in the cost of storing devices, there has been a  tremendous growth of data. </a:t>
            </a:r>
          </a:p>
          <a:p>
            <a:pPr marL="0" indent="0" algn="just">
              <a:buNone/>
            </a:pPr>
            <a:endParaRPr lang="en-US" dirty="0"/>
          </a:p>
          <a:p>
            <a:pPr algn="just"/>
            <a:r>
              <a:rPr lang="en-US" dirty="0">
                <a:solidFill>
                  <a:srgbClr val="0070C0"/>
                </a:solidFill>
              </a:rPr>
              <a:t>Small traditional data </a:t>
            </a:r>
            <a:r>
              <a:rPr lang="en-US" dirty="0"/>
              <a:t>is measured in terms of gigabytes (GB)  and terabytes (TB), </a:t>
            </a:r>
          </a:p>
          <a:p>
            <a:pPr algn="just"/>
            <a:r>
              <a:rPr lang="en-US" dirty="0">
                <a:solidFill>
                  <a:srgbClr val="0070C0"/>
                </a:solidFill>
              </a:rPr>
              <a:t>Big Data </a:t>
            </a:r>
            <a:r>
              <a:rPr lang="en-US" dirty="0"/>
              <a:t>is measured in terms of petabytes (PB)(one petabyte is </a:t>
            </a:r>
            <a:r>
              <a:rPr lang="en-IN" b="0" i="0" dirty="0">
                <a:solidFill>
                  <a:srgbClr val="202124"/>
                </a:solidFill>
                <a:effectLst/>
                <a:latin typeface="Google Sans"/>
              </a:rPr>
              <a:t>1,024 terabytes)</a:t>
            </a:r>
            <a:r>
              <a:rPr lang="en-US" dirty="0"/>
              <a:t> and exabytes (EB).  One exabyte is 1 million terabytes.  </a:t>
            </a:r>
          </a:p>
          <a:p>
            <a:endParaRPr lang="en-IN" dirty="0"/>
          </a:p>
        </p:txBody>
      </p:sp>
    </p:spTree>
    <p:extLst>
      <p:ext uri="{BB962C8B-B14F-4D97-AF65-F5344CB8AC3E}">
        <p14:creationId xmlns:p14="http://schemas.microsoft.com/office/powerpoint/2010/main" val="842487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67080" y="911224"/>
            <a:ext cx="10515600" cy="4788535"/>
          </a:xfrm>
        </p:spPr>
        <p:txBody>
          <a:bodyPr>
            <a:normAutofit/>
          </a:bodyPr>
          <a:lstStyle/>
          <a:p>
            <a:pPr marL="0" indent="0">
              <a:buNone/>
            </a:pPr>
            <a:r>
              <a:rPr lang="en-US" dirty="0"/>
              <a:t>z-Score Normalization </a:t>
            </a:r>
          </a:p>
          <a:p>
            <a:pPr algn="just"/>
            <a:r>
              <a:rPr lang="en-US" dirty="0"/>
              <a:t>This procedure works by taking the difference between the field value  and mean value, and by scaling this difference by standard deviation of the attribute.  </a:t>
            </a:r>
          </a:p>
          <a:p>
            <a:pPr algn="just"/>
            <a:endParaRPr lang="en-US" dirty="0"/>
          </a:p>
          <a:p>
            <a:pPr algn="just"/>
            <a:endParaRPr lang="en-US" dirty="0"/>
          </a:p>
          <a:p>
            <a:pPr algn="just"/>
            <a:r>
              <a:rPr lang="en-US" dirty="0"/>
              <a:t>Here, s is the standard deviation of the list V and m is the mean of the list V. </a:t>
            </a:r>
          </a:p>
          <a:p>
            <a:pPr marL="0" indent="0">
              <a:buNone/>
            </a:pPr>
            <a:endParaRPr lang="en-US" dirty="0"/>
          </a:p>
        </p:txBody>
      </p:sp>
      <p:pic>
        <p:nvPicPr>
          <p:cNvPr id="5" name="Picture 4">
            <a:extLst>
              <a:ext uri="{FF2B5EF4-FFF2-40B4-BE49-F238E27FC236}">
                <a16:creationId xmlns="" xmlns:a16="http://schemas.microsoft.com/office/drawing/2014/main" id="{FEEC19CA-1CD7-E970-14D9-DE832D806BA2}"/>
              </a:ext>
            </a:extLst>
          </p:cNvPr>
          <p:cNvPicPr>
            <a:picLocks noChangeAspect="1"/>
          </p:cNvPicPr>
          <p:nvPr/>
        </p:nvPicPr>
        <p:blipFill>
          <a:blip r:embed="rId2"/>
          <a:stretch>
            <a:fillRect/>
          </a:stretch>
        </p:blipFill>
        <p:spPr>
          <a:xfrm>
            <a:off x="3961081" y="2888554"/>
            <a:ext cx="2134919" cy="540446"/>
          </a:xfrm>
          <a:prstGeom prst="rect">
            <a:avLst/>
          </a:prstGeom>
        </p:spPr>
      </p:pic>
    </p:spTree>
    <p:extLst>
      <p:ext uri="{BB962C8B-B14F-4D97-AF65-F5344CB8AC3E}">
        <p14:creationId xmlns:p14="http://schemas.microsoft.com/office/powerpoint/2010/main" val="1423337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4815B7A-90EC-CE5A-3BE8-79A31CA2A2B2}"/>
              </a:ext>
            </a:extLst>
          </p:cNvPr>
          <p:cNvPicPr>
            <a:picLocks noChangeAspect="1"/>
          </p:cNvPicPr>
          <p:nvPr/>
        </p:nvPicPr>
        <p:blipFill>
          <a:blip r:embed="rId2"/>
          <a:stretch>
            <a:fillRect/>
          </a:stretch>
        </p:blipFill>
        <p:spPr>
          <a:xfrm>
            <a:off x="516545" y="537527"/>
            <a:ext cx="11319855" cy="5823585"/>
          </a:xfrm>
          <a:prstGeom prst="rect">
            <a:avLst/>
          </a:prstGeom>
        </p:spPr>
      </p:pic>
      <p:pic>
        <p:nvPicPr>
          <p:cNvPr id="6" name="Picture 5">
            <a:extLst>
              <a:ext uri="{FF2B5EF4-FFF2-40B4-BE49-F238E27FC236}">
                <a16:creationId xmlns="" xmlns:a16="http://schemas.microsoft.com/office/drawing/2014/main" id="{24AC785F-531D-6FDE-2142-BCD5375B8898}"/>
              </a:ext>
            </a:extLst>
          </p:cNvPr>
          <p:cNvPicPr>
            <a:picLocks noChangeAspect="1"/>
          </p:cNvPicPr>
          <p:nvPr/>
        </p:nvPicPr>
        <p:blipFill>
          <a:blip r:embed="rId3"/>
          <a:stretch>
            <a:fillRect/>
          </a:stretch>
        </p:blipFill>
        <p:spPr>
          <a:xfrm>
            <a:off x="9417001" y="1943674"/>
            <a:ext cx="2134919" cy="540446"/>
          </a:xfrm>
          <a:prstGeom prst="rect">
            <a:avLst/>
          </a:prstGeom>
        </p:spPr>
      </p:pic>
    </p:spTree>
    <p:extLst>
      <p:ext uri="{BB962C8B-B14F-4D97-AF65-F5344CB8AC3E}">
        <p14:creationId xmlns:p14="http://schemas.microsoft.com/office/powerpoint/2010/main" val="3164763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84200" y="860425"/>
            <a:ext cx="10515600" cy="4351338"/>
          </a:xfrm>
        </p:spPr>
        <p:txBody>
          <a:bodyPr/>
          <a:lstStyle/>
          <a:p>
            <a:pPr marL="0" indent="0">
              <a:buNone/>
            </a:pPr>
            <a:r>
              <a:rPr lang="en-US" dirty="0"/>
              <a:t>Data Reduction  </a:t>
            </a:r>
          </a:p>
          <a:p>
            <a:pPr algn="just"/>
            <a:r>
              <a:rPr lang="en-US" dirty="0"/>
              <a:t>Data reduction reduces data size but produces the same results.</a:t>
            </a:r>
          </a:p>
          <a:p>
            <a:pPr algn="just"/>
            <a:r>
              <a:rPr lang="en-US" dirty="0"/>
              <a:t>There are different ways in which  data reduction can be carried out such as data aggregation, feature selection, and dimensionality  reduction. </a:t>
            </a:r>
          </a:p>
          <a:p>
            <a:pPr marL="0" indent="0">
              <a:buNone/>
            </a:pPr>
            <a:endParaRPr lang="en-US" dirty="0"/>
          </a:p>
        </p:txBody>
      </p:sp>
    </p:spTree>
    <p:extLst>
      <p:ext uri="{BB962C8B-B14F-4D97-AF65-F5344CB8AC3E}">
        <p14:creationId xmlns:p14="http://schemas.microsoft.com/office/powerpoint/2010/main" val="1827040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685800" y="588645"/>
            <a:ext cx="10515600" cy="1325563"/>
          </a:xfrm>
        </p:spPr>
        <p:txBody>
          <a:bodyPr>
            <a:normAutofit fontScale="90000"/>
          </a:bodyPr>
          <a:lstStyle/>
          <a:p>
            <a:r>
              <a:rPr lang="en-US" dirty="0"/>
              <a:t>2.4 DESCRIPTIVE STATISTICS </a:t>
            </a:r>
            <a:br>
              <a:rPr lang="en-US" dirty="0"/>
            </a:br>
            <a:r>
              <a:rPr lang="en-US" dirty="0"/>
              <a:t/>
            </a:r>
            <a:br>
              <a:rPr lang="en-US" dirty="0"/>
            </a:br>
            <a:r>
              <a:rPr lang="en-US" dirty="0"/>
              <a:t>.</a:t>
            </a: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63880" y="1253331"/>
            <a:ext cx="10942320" cy="4351338"/>
          </a:xfrm>
        </p:spPr>
        <p:txBody>
          <a:bodyPr/>
          <a:lstStyle/>
          <a:p>
            <a:r>
              <a:rPr lang="en-US" dirty="0"/>
              <a:t>Descriptive statistics is a branch of statistics that </a:t>
            </a:r>
            <a:r>
              <a:rPr lang="en-US" dirty="0">
                <a:solidFill>
                  <a:schemeClr val="accent5">
                    <a:lumMod val="75000"/>
                  </a:schemeClr>
                </a:solidFill>
              </a:rPr>
              <a:t>does dataset summarization. </a:t>
            </a:r>
          </a:p>
          <a:p>
            <a:r>
              <a:rPr lang="en-US" dirty="0"/>
              <a:t>It is used </a:t>
            </a:r>
            <a:r>
              <a:rPr lang="en-US" dirty="0">
                <a:solidFill>
                  <a:schemeClr val="accent5">
                    <a:lumMod val="75000"/>
                  </a:schemeClr>
                </a:solidFill>
              </a:rPr>
              <a:t>to  summarize and describe data</a:t>
            </a:r>
            <a:r>
              <a:rPr lang="en-US" dirty="0"/>
              <a:t>. Descriptive statistics are just descriptive and do not go beyond that.  </a:t>
            </a:r>
          </a:p>
          <a:p>
            <a:r>
              <a:rPr lang="en-US" dirty="0"/>
              <a:t>In other words, </a:t>
            </a:r>
            <a:r>
              <a:rPr lang="en-US" dirty="0">
                <a:solidFill>
                  <a:schemeClr val="accent5">
                    <a:lumMod val="75000"/>
                  </a:schemeClr>
                </a:solidFill>
              </a:rPr>
              <a:t>descriptive statistics do not bother too much about machine learning algorithms  and its functioning</a:t>
            </a:r>
            <a:r>
              <a:rPr lang="en-US" dirty="0"/>
              <a:t>.  </a:t>
            </a:r>
          </a:p>
          <a:p>
            <a:r>
              <a:rPr lang="en-US" dirty="0"/>
              <a:t>Data visualization is a branch of study that is useful for investigating the given data. Mainly,  the plots are useful to explain and present data to customers. </a:t>
            </a:r>
          </a:p>
          <a:p>
            <a:pPr marL="0" indent="0">
              <a:buNone/>
            </a:pPr>
            <a:endParaRPr lang="en-US" dirty="0"/>
          </a:p>
        </p:txBody>
      </p:sp>
    </p:spTree>
    <p:extLst>
      <p:ext uri="{BB962C8B-B14F-4D97-AF65-F5344CB8AC3E}">
        <p14:creationId xmlns:p14="http://schemas.microsoft.com/office/powerpoint/2010/main" val="100917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67080" y="922972"/>
            <a:ext cx="10515600" cy="5012055"/>
          </a:xfrm>
        </p:spPr>
        <p:txBody>
          <a:bodyPr/>
          <a:lstStyle/>
          <a:p>
            <a:pPr algn="just"/>
            <a:r>
              <a:rPr lang="en-US" dirty="0">
                <a:solidFill>
                  <a:schemeClr val="accent5">
                    <a:lumMod val="75000"/>
                  </a:schemeClr>
                </a:solidFill>
              </a:rPr>
              <a:t>Descriptive analytics and data visualization </a:t>
            </a:r>
            <a:r>
              <a:rPr lang="en-US" dirty="0"/>
              <a:t>techniques help to understand the nature of the  data, which further helps to determine the </a:t>
            </a:r>
            <a:r>
              <a:rPr lang="en-US" dirty="0">
                <a:solidFill>
                  <a:schemeClr val="accent5">
                    <a:lumMod val="75000"/>
                  </a:schemeClr>
                </a:solidFill>
              </a:rPr>
              <a:t>kinds of machine learning or data mining tasks </a:t>
            </a:r>
            <a:r>
              <a:rPr lang="en-US" dirty="0"/>
              <a:t>that can  be applied to the data. </a:t>
            </a:r>
          </a:p>
          <a:p>
            <a:pPr algn="just"/>
            <a:r>
              <a:rPr lang="en-US" dirty="0"/>
              <a:t>This step is often known as Exploratory Data Analysis (EDA). </a:t>
            </a:r>
          </a:p>
          <a:p>
            <a:pPr algn="just"/>
            <a:r>
              <a:rPr lang="en-US" dirty="0"/>
              <a:t>The focus  of EDA is to understand the given data and to prepare it for machine learning algorithms. </a:t>
            </a:r>
          </a:p>
          <a:p>
            <a:pPr algn="just"/>
            <a:r>
              <a:rPr lang="en-US" dirty="0"/>
              <a:t>EDA  includes descriptive statistics and data visualization. </a:t>
            </a:r>
          </a:p>
          <a:p>
            <a:pPr marL="0" indent="0">
              <a:buNone/>
            </a:pPr>
            <a:endParaRPr lang="en-US" dirty="0"/>
          </a:p>
        </p:txBody>
      </p:sp>
      <p:sp>
        <p:nvSpPr>
          <p:cNvPr id="4" name="TextBox 3">
            <a:extLst>
              <a:ext uri="{FF2B5EF4-FFF2-40B4-BE49-F238E27FC236}">
                <a16:creationId xmlns="" xmlns:a16="http://schemas.microsoft.com/office/drawing/2014/main" id="{29ACF2F1-3033-CB9D-5D8A-A2FFFE350705}"/>
              </a:ext>
            </a:extLst>
          </p:cNvPr>
          <p:cNvSpPr txBox="1"/>
          <p:nvPr/>
        </p:nvSpPr>
        <p:spPr>
          <a:xfrm>
            <a:off x="718820" y="5781655"/>
            <a:ext cx="10754360" cy="646331"/>
          </a:xfrm>
          <a:prstGeom prst="rect">
            <a:avLst/>
          </a:prstGeom>
          <a:noFill/>
        </p:spPr>
        <p:txBody>
          <a:bodyPr wrap="square">
            <a:spAutoFit/>
          </a:bodyPr>
          <a:lstStyle/>
          <a:p>
            <a:r>
              <a:rPr lang="en-US" b="1" i="0" dirty="0">
                <a:effectLst/>
                <a:latin typeface="arial" panose="020B0604020202020204" pitchFamily="34" charset="0"/>
              </a:rPr>
              <a:t>Exploratory data analysis</a:t>
            </a:r>
            <a:r>
              <a:rPr lang="en-US" b="0" i="0" dirty="0">
                <a:effectLst/>
                <a:latin typeface="arial" panose="020B0604020202020204" pitchFamily="34" charset="0"/>
              </a:rPr>
              <a:t> (</a:t>
            </a:r>
            <a:r>
              <a:rPr lang="en-US" b="1" i="0" dirty="0">
                <a:effectLst/>
                <a:latin typeface="arial" panose="020B0604020202020204" pitchFamily="34" charset="0"/>
              </a:rPr>
              <a:t>EDA</a:t>
            </a:r>
            <a:r>
              <a:rPr lang="en-US" b="0" i="0" dirty="0">
                <a:effectLst/>
                <a:latin typeface="arial" panose="020B0604020202020204" pitchFamily="34" charset="0"/>
              </a:rPr>
              <a:t>) is used by data scientists to analyze and investigate data sets and summarize their main characteristics </a:t>
            </a:r>
            <a:r>
              <a:rPr lang="en-US" b="0" i="0" dirty="0">
                <a:solidFill>
                  <a:srgbClr val="161616"/>
                </a:solidFill>
                <a:effectLst/>
                <a:latin typeface="IBM Plex Sans" panose="020B0503050203000203" pitchFamily="34" charset="0"/>
              </a:rPr>
              <a:t>often employing data visualization methods.</a:t>
            </a:r>
            <a:endParaRPr lang="en-IN" dirty="0"/>
          </a:p>
        </p:txBody>
      </p:sp>
    </p:spTree>
    <p:extLst>
      <p:ext uri="{BB962C8B-B14F-4D97-AF65-F5344CB8AC3E}">
        <p14:creationId xmlns:p14="http://schemas.microsoft.com/office/powerpoint/2010/main" val="1487646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492760" y="565784"/>
            <a:ext cx="11120120" cy="6099175"/>
          </a:xfrm>
        </p:spPr>
        <p:txBody>
          <a:bodyPr>
            <a:normAutofit fontScale="40000" lnSpcReduction="20000"/>
          </a:bodyPr>
          <a:lstStyle/>
          <a:p>
            <a:pPr marL="0" indent="0">
              <a:buNone/>
            </a:pPr>
            <a:r>
              <a:rPr lang="en-US" sz="5900" b="1" dirty="0"/>
              <a:t>Dataset and Data Types</a:t>
            </a:r>
          </a:p>
          <a:p>
            <a:r>
              <a:rPr lang="en-US" sz="5900" dirty="0"/>
              <a:t> A dataset can be assumed to be a collection of data objects. The data objects may be records, points,  vectors, patterns, events, cases, samples or observations. </a:t>
            </a:r>
          </a:p>
          <a:p>
            <a:r>
              <a:rPr lang="en-US" sz="5900" dirty="0"/>
              <a:t>These records contain many attributes.  An attribute can be defined as the property or characteristics of an object. </a:t>
            </a:r>
          </a:p>
          <a:p>
            <a:pPr marL="0" indent="0">
              <a:buNone/>
            </a:pPr>
            <a:endParaRPr lang="en-US" sz="5900" dirty="0"/>
          </a:p>
          <a:p>
            <a:pPr marL="0" indent="0">
              <a:buNone/>
            </a:pPr>
            <a:r>
              <a:rPr lang="en-US" sz="5900" dirty="0"/>
              <a:t>Sample Patient Table </a:t>
            </a:r>
          </a:p>
          <a:p>
            <a:pPr marL="0" indent="0">
              <a:buNone/>
            </a:pPr>
            <a:endParaRPr lang="en-US" sz="5900" dirty="0"/>
          </a:p>
          <a:p>
            <a:pPr marL="0" indent="0">
              <a:buNone/>
            </a:pPr>
            <a:endParaRPr lang="en-US" sz="5900" dirty="0"/>
          </a:p>
          <a:p>
            <a:pPr marL="0" indent="0">
              <a:buNone/>
            </a:pPr>
            <a:endParaRPr lang="en-US" sz="5900" dirty="0"/>
          </a:p>
          <a:p>
            <a:pPr marL="0" indent="0">
              <a:buNone/>
            </a:pPr>
            <a:endParaRPr lang="en-US" sz="5900" dirty="0"/>
          </a:p>
          <a:p>
            <a:pPr marL="0" indent="0">
              <a:buNone/>
            </a:pPr>
            <a:endParaRPr lang="en-US" sz="5900" dirty="0"/>
          </a:p>
          <a:p>
            <a:pPr marL="0" indent="0">
              <a:buNone/>
            </a:pPr>
            <a:endParaRPr lang="en-US" sz="5900" dirty="0"/>
          </a:p>
          <a:p>
            <a:pPr marL="0" indent="0">
              <a:buNone/>
            </a:pPr>
            <a:r>
              <a:rPr lang="en-US" sz="5900" dirty="0"/>
              <a:t>Every attribute should be associated with a value. This process is called measurement.  The type of attribute determines the data types, often referred to as measurement scale types. </a:t>
            </a:r>
          </a:p>
          <a:p>
            <a:pPr marL="0" indent="0">
              <a:buNone/>
            </a:pPr>
            <a:endParaRPr lang="en-US" dirty="0"/>
          </a:p>
          <a:p>
            <a:pPr marL="0" indent="0">
              <a:buNone/>
            </a:pPr>
            <a:r>
              <a:rPr lang="en-US" dirty="0"/>
              <a:t>  </a:t>
            </a:r>
          </a:p>
        </p:txBody>
      </p:sp>
      <p:pic>
        <p:nvPicPr>
          <p:cNvPr id="10" name="Content Placeholder 3">
            <a:extLst>
              <a:ext uri="{FF2B5EF4-FFF2-40B4-BE49-F238E27FC236}">
                <a16:creationId xmlns="" xmlns:a16="http://schemas.microsoft.com/office/drawing/2014/main" id="{1ADF66FB-B104-266E-1213-361E1398661A}"/>
              </a:ext>
            </a:extLst>
          </p:cNvPr>
          <p:cNvPicPr>
            <a:picLocks noChangeAspect="1"/>
          </p:cNvPicPr>
          <p:nvPr/>
        </p:nvPicPr>
        <p:blipFill>
          <a:blip r:embed="rId2"/>
          <a:stretch>
            <a:fillRect/>
          </a:stretch>
        </p:blipFill>
        <p:spPr>
          <a:xfrm>
            <a:off x="1879600" y="3180080"/>
            <a:ext cx="8581125" cy="1470685"/>
          </a:xfrm>
          <a:prstGeom prst="rect">
            <a:avLst/>
          </a:prstGeom>
        </p:spPr>
      </p:pic>
    </p:spTree>
    <p:extLst>
      <p:ext uri="{BB962C8B-B14F-4D97-AF65-F5344CB8AC3E}">
        <p14:creationId xmlns:p14="http://schemas.microsoft.com/office/powerpoint/2010/main" val="567075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p:txBody>
          <a:bodyPr>
            <a:normAutofit fontScale="90000"/>
          </a:bodyPr>
          <a:lstStyle/>
          <a:p>
            <a:r>
              <a:rPr lang="en-US" dirty="0"/>
              <a:t/>
            </a:r>
            <a:br>
              <a:rPr lang="en-US" dirty="0"/>
            </a:br>
            <a:r>
              <a:rPr lang="en-US" dirty="0"/>
              <a:t>2.1: Types of Data </a:t>
            </a:r>
            <a:br>
              <a:rPr lang="en-US" dirty="0"/>
            </a:br>
            <a:r>
              <a:rPr lang="en-US" dirty="0"/>
              <a:t/>
            </a:r>
            <a:br>
              <a:rPr lang="en-US" dirty="0"/>
            </a:br>
            <a:endParaRPr lang="en-IN" dirty="0"/>
          </a:p>
        </p:txBody>
      </p:sp>
      <p:pic>
        <p:nvPicPr>
          <p:cNvPr id="8" name="Picture 7">
            <a:extLst>
              <a:ext uri="{FF2B5EF4-FFF2-40B4-BE49-F238E27FC236}">
                <a16:creationId xmlns="" xmlns:a16="http://schemas.microsoft.com/office/drawing/2014/main" id="{FDD92FE6-E67B-56E8-27C5-DB5E5196FE02}"/>
              </a:ext>
            </a:extLst>
          </p:cNvPr>
          <p:cNvPicPr>
            <a:picLocks noChangeAspect="1"/>
          </p:cNvPicPr>
          <p:nvPr/>
        </p:nvPicPr>
        <p:blipFill>
          <a:blip r:embed="rId2"/>
          <a:stretch>
            <a:fillRect/>
          </a:stretch>
        </p:blipFill>
        <p:spPr>
          <a:xfrm>
            <a:off x="2866191" y="3288308"/>
            <a:ext cx="6897569" cy="2777013"/>
          </a:xfrm>
          <a:prstGeom prst="rect">
            <a:avLst/>
          </a:prstGeom>
        </p:spPr>
      </p:pic>
      <p:sp>
        <p:nvSpPr>
          <p:cNvPr id="10" name="TextBox 9">
            <a:extLst>
              <a:ext uri="{FF2B5EF4-FFF2-40B4-BE49-F238E27FC236}">
                <a16:creationId xmlns="" xmlns:a16="http://schemas.microsoft.com/office/drawing/2014/main" id="{9229B770-972E-E160-F86F-4FA08B23007D}"/>
              </a:ext>
            </a:extLst>
          </p:cNvPr>
          <p:cNvSpPr txBox="1"/>
          <p:nvPr/>
        </p:nvSpPr>
        <p:spPr>
          <a:xfrm>
            <a:off x="477520" y="1516499"/>
            <a:ext cx="10876280" cy="1846659"/>
          </a:xfrm>
          <a:prstGeom prst="rect">
            <a:avLst/>
          </a:prstGeom>
          <a:noFill/>
        </p:spPr>
        <p:txBody>
          <a:bodyPr wrap="square">
            <a:spAutoFit/>
          </a:bodyPr>
          <a:lstStyle/>
          <a:p>
            <a:r>
              <a:rPr lang="en-IN" sz="2400" dirty="0"/>
              <a:t>Broadly, data can be classified into two types:</a:t>
            </a:r>
          </a:p>
          <a:p>
            <a:r>
              <a:rPr lang="en-IN" sz="2400" dirty="0"/>
              <a:t>  </a:t>
            </a:r>
          </a:p>
          <a:p>
            <a:pPr marL="342900" indent="-342900">
              <a:buAutoNum type="arabicPeriod"/>
            </a:pPr>
            <a:r>
              <a:rPr lang="en-IN" sz="2400" dirty="0"/>
              <a:t>Categorical or qualitative data  </a:t>
            </a:r>
          </a:p>
          <a:p>
            <a:r>
              <a:rPr lang="en-IN" sz="2400" dirty="0"/>
              <a:t>2.  Numerical or quantitative data </a:t>
            </a:r>
          </a:p>
          <a:p>
            <a:endParaRPr lang="en-IN" dirty="0"/>
          </a:p>
        </p:txBody>
      </p:sp>
      <p:pic>
        <p:nvPicPr>
          <p:cNvPr id="6" name="Picture 5">
            <a:extLst>
              <a:ext uri="{FF2B5EF4-FFF2-40B4-BE49-F238E27FC236}">
                <a16:creationId xmlns="" xmlns:a16="http://schemas.microsoft.com/office/drawing/2014/main" id="{FACB7F3A-EB8E-87B5-9C7D-272627C75D59}"/>
              </a:ext>
            </a:extLst>
          </p:cNvPr>
          <p:cNvPicPr>
            <a:picLocks noChangeAspect="1"/>
          </p:cNvPicPr>
          <p:nvPr/>
        </p:nvPicPr>
        <p:blipFill>
          <a:blip r:embed="rId3"/>
          <a:stretch>
            <a:fillRect/>
          </a:stretch>
        </p:blipFill>
        <p:spPr>
          <a:xfrm>
            <a:off x="8583071" y="5694681"/>
            <a:ext cx="487288" cy="218439"/>
          </a:xfrm>
          <a:prstGeom prst="rect">
            <a:avLst/>
          </a:prstGeom>
        </p:spPr>
      </p:pic>
    </p:spTree>
    <p:extLst>
      <p:ext uri="{BB962C8B-B14F-4D97-AF65-F5344CB8AC3E}">
        <p14:creationId xmlns:p14="http://schemas.microsoft.com/office/powerpoint/2010/main" val="3737764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EAECB63-965C-326C-F574-CB43F12AD8FD}"/>
              </a:ext>
            </a:extLst>
          </p:cNvPr>
          <p:cNvSpPr>
            <a:spLocks noGrp="1"/>
          </p:cNvSpPr>
          <p:nvPr>
            <p:ph idx="1"/>
          </p:nvPr>
        </p:nvSpPr>
        <p:spPr>
          <a:xfrm>
            <a:off x="381000" y="545465"/>
            <a:ext cx="10515600" cy="4351338"/>
          </a:xfrm>
        </p:spPr>
        <p:txBody>
          <a:bodyPr/>
          <a:lstStyle/>
          <a:p>
            <a:r>
              <a:rPr lang="en-US" b="0" i="0" dirty="0">
                <a:solidFill>
                  <a:srgbClr val="242424"/>
                </a:solidFill>
                <a:effectLst/>
                <a:latin typeface="source-serif-pro"/>
              </a:rPr>
              <a:t>For Understanding:</a:t>
            </a:r>
          </a:p>
          <a:p>
            <a:r>
              <a:rPr lang="en-US" b="0" i="0" dirty="0">
                <a:solidFill>
                  <a:srgbClr val="242424"/>
                </a:solidFill>
                <a:effectLst/>
                <a:latin typeface="source-serif-pro"/>
              </a:rPr>
              <a:t>Categorical data represents </a:t>
            </a:r>
            <a:r>
              <a:rPr lang="en-US" b="0" i="0" dirty="0">
                <a:solidFill>
                  <a:schemeClr val="accent5">
                    <a:lumMod val="75000"/>
                  </a:schemeClr>
                </a:solidFill>
                <a:effectLst/>
                <a:latin typeface="source-serif-pro"/>
              </a:rPr>
              <a:t>characteristics</a:t>
            </a:r>
            <a:r>
              <a:rPr lang="en-US" b="0" i="0" dirty="0">
                <a:solidFill>
                  <a:srgbClr val="242424"/>
                </a:solidFill>
                <a:effectLst/>
                <a:latin typeface="source-serif-pro"/>
              </a:rPr>
              <a:t>. Therefore it can represent things like a </a:t>
            </a:r>
            <a:r>
              <a:rPr lang="en-US" b="0" i="0" dirty="0">
                <a:solidFill>
                  <a:schemeClr val="accent5">
                    <a:lumMod val="75000"/>
                  </a:schemeClr>
                </a:solidFill>
                <a:effectLst/>
                <a:latin typeface="source-serif-pro"/>
              </a:rPr>
              <a:t>person’s gender, language etc</a:t>
            </a:r>
            <a:r>
              <a:rPr lang="en-US" b="0" i="0" dirty="0">
                <a:solidFill>
                  <a:srgbClr val="242424"/>
                </a:solidFill>
                <a:effectLst/>
                <a:latin typeface="source-serif-pro"/>
              </a:rPr>
              <a:t>. </a:t>
            </a:r>
          </a:p>
          <a:p>
            <a:r>
              <a:rPr lang="en-US" b="0" i="0" dirty="0">
                <a:solidFill>
                  <a:srgbClr val="242424"/>
                </a:solidFill>
                <a:effectLst/>
                <a:latin typeface="source-serif-pro"/>
              </a:rPr>
              <a:t>Categorical data can also take on numerical values (Example: 1 for female and 0 for male). </a:t>
            </a:r>
          </a:p>
          <a:p>
            <a:r>
              <a:rPr lang="en-US" b="0" i="0" dirty="0">
                <a:solidFill>
                  <a:srgbClr val="242424"/>
                </a:solidFill>
                <a:effectLst/>
                <a:latin typeface="source-serif-pro"/>
              </a:rPr>
              <a:t>Note that those numbers don’t have mathematical meaning.</a:t>
            </a:r>
          </a:p>
          <a:p>
            <a:pPr marL="0" indent="0" algn="l">
              <a:buNone/>
            </a:pPr>
            <a:r>
              <a:rPr lang="en-US" b="1" i="0" dirty="0">
                <a:solidFill>
                  <a:srgbClr val="242424"/>
                </a:solidFill>
                <a:effectLst/>
                <a:latin typeface="sohne"/>
              </a:rPr>
              <a:t>Nominal Data</a:t>
            </a:r>
          </a:p>
          <a:p>
            <a:pPr algn="l"/>
            <a:r>
              <a:rPr lang="en-US" b="0" i="0" dirty="0">
                <a:solidFill>
                  <a:srgbClr val="242424"/>
                </a:solidFill>
                <a:effectLst/>
                <a:latin typeface="source-serif-pro"/>
              </a:rPr>
              <a:t>Nominal values represent discrete units and are used to label variables, that have no quantitative value.</a:t>
            </a:r>
          </a:p>
          <a:p>
            <a:pPr marL="0" indent="0">
              <a:buNone/>
            </a:pPr>
            <a:endParaRPr lang="en-IN" dirty="0"/>
          </a:p>
          <a:p>
            <a:endParaRPr lang="en-IN" dirty="0"/>
          </a:p>
        </p:txBody>
      </p:sp>
      <p:pic>
        <p:nvPicPr>
          <p:cNvPr id="5" name="Picture 4">
            <a:extLst>
              <a:ext uri="{FF2B5EF4-FFF2-40B4-BE49-F238E27FC236}">
                <a16:creationId xmlns="" xmlns:a16="http://schemas.microsoft.com/office/drawing/2014/main" id="{D366BFBB-692C-5C8B-06AE-D759C018C1E5}"/>
              </a:ext>
            </a:extLst>
          </p:cNvPr>
          <p:cNvPicPr>
            <a:picLocks noChangeAspect="1"/>
          </p:cNvPicPr>
          <p:nvPr/>
        </p:nvPicPr>
        <p:blipFill>
          <a:blip r:embed="rId2"/>
          <a:stretch>
            <a:fillRect/>
          </a:stretch>
        </p:blipFill>
        <p:spPr>
          <a:xfrm>
            <a:off x="2888997" y="4760223"/>
            <a:ext cx="5086604" cy="1996177"/>
          </a:xfrm>
          <a:prstGeom prst="rect">
            <a:avLst/>
          </a:prstGeom>
        </p:spPr>
      </p:pic>
    </p:spTree>
    <p:extLst>
      <p:ext uri="{BB962C8B-B14F-4D97-AF65-F5344CB8AC3E}">
        <p14:creationId xmlns:p14="http://schemas.microsoft.com/office/powerpoint/2010/main" val="69248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07DAD9F-E13B-AA34-A5B9-A9876E377B0C}"/>
              </a:ext>
            </a:extLst>
          </p:cNvPr>
          <p:cNvSpPr>
            <a:spLocks noGrp="1"/>
          </p:cNvSpPr>
          <p:nvPr>
            <p:ph idx="1"/>
          </p:nvPr>
        </p:nvSpPr>
        <p:spPr>
          <a:xfrm>
            <a:off x="584200" y="681037"/>
            <a:ext cx="10977880" cy="4351338"/>
          </a:xfrm>
        </p:spPr>
        <p:txBody>
          <a:bodyPr/>
          <a:lstStyle/>
          <a:p>
            <a:pPr marL="0" indent="0">
              <a:buNone/>
            </a:pPr>
            <a:r>
              <a:rPr lang="en-US" b="0" i="0" dirty="0">
                <a:solidFill>
                  <a:srgbClr val="242424"/>
                </a:solidFill>
                <a:effectLst/>
                <a:latin typeface="source-serif-pro"/>
              </a:rPr>
              <a:t>For Understanding:</a:t>
            </a:r>
          </a:p>
          <a:p>
            <a:pPr algn="l"/>
            <a:r>
              <a:rPr lang="en-US" b="1" i="0" dirty="0">
                <a:solidFill>
                  <a:srgbClr val="242424"/>
                </a:solidFill>
                <a:effectLst/>
                <a:latin typeface="sohne"/>
              </a:rPr>
              <a:t>Ordinal Data</a:t>
            </a:r>
          </a:p>
          <a:p>
            <a:pPr algn="l"/>
            <a:r>
              <a:rPr lang="en-US" b="0" i="0" dirty="0">
                <a:solidFill>
                  <a:srgbClr val="242424"/>
                </a:solidFill>
                <a:effectLst/>
                <a:latin typeface="source-serif-pro"/>
              </a:rPr>
              <a:t>Ordinal values represent </a:t>
            </a:r>
            <a:r>
              <a:rPr lang="en-US" b="0" i="0" dirty="0">
                <a:solidFill>
                  <a:schemeClr val="accent5">
                    <a:lumMod val="75000"/>
                  </a:schemeClr>
                </a:solidFill>
                <a:effectLst/>
                <a:latin typeface="source-serif-pro"/>
              </a:rPr>
              <a:t>discrete and ordered units</a:t>
            </a:r>
            <a:r>
              <a:rPr lang="en-US" b="0" i="0" dirty="0">
                <a:solidFill>
                  <a:srgbClr val="242424"/>
                </a:solidFill>
                <a:effectLst/>
                <a:latin typeface="source-serif-pro"/>
              </a:rPr>
              <a:t>. It is therefore nearly the same as nominal data, except that it’s ordering matters.</a:t>
            </a:r>
          </a:p>
          <a:p>
            <a:endParaRPr lang="en-IN" dirty="0"/>
          </a:p>
        </p:txBody>
      </p:sp>
      <p:pic>
        <p:nvPicPr>
          <p:cNvPr id="5" name="Picture 4">
            <a:extLst>
              <a:ext uri="{FF2B5EF4-FFF2-40B4-BE49-F238E27FC236}">
                <a16:creationId xmlns="" xmlns:a16="http://schemas.microsoft.com/office/drawing/2014/main" id="{670A158B-3586-3BD6-80A3-4DA57F98E69F}"/>
              </a:ext>
            </a:extLst>
          </p:cNvPr>
          <p:cNvPicPr>
            <a:picLocks noChangeAspect="1"/>
          </p:cNvPicPr>
          <p:nvPr/>
        </p:nvPicPr>
        <p:blipFill>
          <a:blip r:embed="rId2"/>
          <a:stretch>
            <a:fillRect/>
          </a:stretch>
        </p:blipFill>
        <p:spPr>
          <a:xfrm>
            <a:off x="3502415" y="2856706"/>
            <a:ext cx="5654530" cy="3010161"/>
          </a:xfrm>
          <a:prstGeom prst="rect">
            <a:avLst/>
          </a:prstGeom>
        </p:spPr>
      </p:pic>
    </p:spTree>
    <p:extLst>
      <p:ext uri="{BB962C8B-B14F-4D97-AF65-F5344CB8AC3E}">
        <p14:creationId xmlns:p14="http://schemas.microsoft.com/office/powerpoint/2010/main" val="40850643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83D7392-4D88-C106-1D89-ACCC47FFC175}"/>
              </a:ext>
            </a:extLst>
          </p:cNvPr>
          <p:cNvSpPr>
            <a:spLocks noGrp="1"/>
          </p:cNvSpPr>
          <p:nvPr>
            <p:ph idx="1"/>
          </p:nvPr>
        </p:nvSpPr>
        <p:spPr>
          <a:xfrm>
            <a:off x="645160" y="708024"/>
            <a:ext cx="11028680" cy="5723255"/>
          </a:xfrm>
        </p:spPr>
        <p:txBody>
          <a:bodyPr>
            <a:normAutofit/>
          </a:bodyPr>
          <a:lstStyle/>
          <a:p>
            <a:pPr marL="0" indent="0">
              <a:buNone/>
            </a:pPr>
            <a:r>
              <a:rPr lang="en-US" b="0" i="0" dirty="0">
                <a:solidFill>
                  <a:srgbClr val="242424"/>
                </a:solidFill>
                <a:effectLst/>
                <a:latin typeface="source-serif-pro"/>
              </a:rPr>
              <a:t>For Understanding:</a:t>
            </a:r>
          </a:p>
          <a:p>
            <a:pPr marL="0" indent="0">
              <a:buNone/>
            </a:pPr>
            <a:endParaRPr lang="en-IN" b="1" i="0" dirty="0">
              <a:solidFill>
                <a:srgbClr val="242424"/>
              </a:solidFill>
              <a:effectLst/>
              <a:latin typeface="sohne"/>
            </a:endParaRPr>
          </a:p>
          <a:p>
            <a:pPr marL="0" indent="0">
              <a:buNone/>
            </a:pPr>
            <a:r>
              <a:rPr lang="en-IN" b="1" i="0" u="sng" dirty="0">
                <a:solidFill>
                  <a:schemeClr val="accent5">
                    <a:lumMod val="75000"/>
                  </a:schemeClr>
                </a:solidFill>
                <a:effectLst/>
                <a:latin typeface="sohne"/>
              </a:rPr>
              <a:t>Numerical Data:</a:t>
            </a:r>
          </a:p>
          <a:p>
            <a:pPr marL="0" indent="0">
              <a:buNone/>
            </a:pPr>
            <a:r>
              <a:rPr lang="en-IN" b="1" i="0" dirty="0">
                <a:solidFill>
                  <a:schemeClr val="accent5">
                    <a:lumMod val="75000"/>
                  </a:schemeClr>
                </a:solidFill>
                <a:effectLst/>
                <a:latin typeface="sohne"/>
              </a:rPr>
              <a:t>Discrete Data</a:t>
            </a:r>
          </a:p>
          <a:p>
            <a:pPr marL="0" indent="0">
              <a:buNone/>
            </a:pPr>
            <a:r>
              <a:rPr lang="en-US" b="0" i="0" dirty="0">
                <a:solidFill>
                  <a:srgbClr val="242424"/>
                </a:solidFill>
                <a:effectLst/>
                <a:latin typeface="source-serif-pro"/>
              </a:rPr>
              <a:t>if its values are distinct and separate</a:t>
            </a:r>
          </a:p>
          <a:p>
            <a:pPr marL="0" indent="0">
              <a:buNone/>
            </a:pPr>
            <a:r>
              <a:rPr lang="en-US" b="0" i="0" dirty="0">
                <a:solidFill>
                  <a:srgbClr val="242424"/>
                </a:solidFill>
                <a:effectLst/>
                <a:latin typeface="source-serif-pro"/>
              </a:rPr>
              <a:t>if the data can only take on certain values</a:t>
            </a:r>
            <a:endParaRPr lang="en-IN" b="1" dirty="0">
              <a:solidFill>
                <a:srgbClr val="242424"/>
              </a:solidFill>
              <a:latin typeface="sohne"/>
            </a:endParaRPr>
          </a:p>
          <a:p>
            <a:r>
              <a:rPr lang="en-US" b="0" i="0" dirty="0">
                <a:solidFill>
                  <a:srgbClr val="242424"/>
                </a:solidFill>
                <a:effectLst/>
                <a:latin typeface="source-serif-pro"/>
              </a:rPr>
              <a:t>An example is the number of heads in 100 coin flips.</a:t>
            </a:r>
            <a:endParaRPr lang="en-IN" b="1" i="0" dirty="0">
              <a:solidFill>
                <a:srgbClr val="242424"/>
              </a:solidFill>
              <a:effectLst/>
              <a:latin typeface="sohne"/>
            </a:endParaRPr>
          </a:p>
          <a:p>
            <a:pPr marL="0" indent="0">
              <a:buNone/>
            </a:pPr>
            <a:r>
              <a:rPr lang="en-US" b="1" dirty="0">
                <a:solidFill>
                  <a:schemeClr val="accent5">
                    <a:lumMod val="75000"/>
                  </a:schemeClr>
                </a:solidFill>
                <a:latin typeface="sohne"/>
              </a:rPr>
              <a:t>Continuous Data </a:t>
            </a:r>
          </a:p>
          <a:p>
            <a:pPr marL="0" indent="0">
              <a:buNone/>
            </a:pPr>
            <a:r>
              <a:rPr lang="en-US" dirty="0"/>
              <a:t>It represents measurements and therefore their values </a:t>
            </a:r>
            <a:r>
              <a:rPr lang="en-US" b="1" dirty="0">
                <a:effectLst/>
                <a:latin typeface="source-serif-pro"/>
              </a:rPr>
              <a:t>can’t be counted but they can be measured</a:t>
            </a:r>
            <a:r>
              <a:rPr lang="en-US" dirty="0"/>
              <a:t>.</a:t>
            </a:r>
            <a:r>
              <a:rPr lang="en-US" b="0" i="0" dirty="0">
                <a:solidFill>
                  <a:srgbClr val="242424"/>
                </a:solidFill>
                <a:effectLst/>
                <a:latin typeface="source-serif-pro"/>
              </a:rPr>
              <a:t> An example would be the height of a person, which you can describe by using intervals on the real number line.</a:t>
            </a:r>
            <a:endParaRPr lang="en-IN" dirty="0"/>
          </a:p>
        </p:txBody>
      </p:sp>
    </p:spTree>
    <p:extLst>
      <p:ext uri="{BB962C8B-B14F-4D97-AF65-F5344CB8AC3E}">
        <p14:creationId xmlns:p14="http://schemas.microsoft.com/office/powerpoint/2010/main" val="1484583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3F985C0-67EF-B770-A7AD-F6E3726FF7D7}"/>
              </a:ext>
            </a:extLst>
          </p:cNvPr>
          <p:cNvSpPr>
            <a:spLocks noGrp="1"/>
          </p:cNvSpPr>
          <p:nvPr>
            <p:ph idx="1"/>
          </p:nvPr>
        </p:nvSpPr>
        <p:spPr>
          <a:xfrm>
            <a:off x="838200" y="931544"/>
            <a:ext cx="10515600" cy="5387975"/>
          </a:xfrm>
        </p:spPr>
        <p:txBody>
          <a:bodyPr/>
          <a:lstStyle/>
          <a:p>
            <a:pPr algn="just"/>
            <a:r>
              <a:rPr lang="en-US" b="1" u="sng" dirty="0">
                <a:solidFill>
                  <a:schemeClr val="accent5">
                    <a:lumMod val="75000"/>
                  </a:schemeClr>
                </a:solidFill>
              </a:rPr>
              <a:t>2. Velocity </a:t>
            </a:r>
            <a:r>
              <a:rPr lang="en-US" dirty="0"/>
              <a:t>– The fast </a:t>
            </a:r>
            <a:r>
              <a:rPr lang="en-US" dirty="0">
                <a:solidFill>
                  <a:schemeClr val="accent5">
                    <a:lumMod val="75000"/>
                  </a:schemeClr>
                </a:solidFill>
              </a:rPr>
              <a:t>arrival speed of data </a:t>
            </a:r>
            <a:r>
              <a:rPr lang="en-US" dirty="0"/>
              <a:t>and </a:t>
            </a:r>
            <a:r>
              <a:rPr lang="en-US" dirty="0">
                <a:solidFill>
                  <a:schemeClr val="accent5">
                    <a:lumMod val="75000"/>
                  </a:schemeClr>
                </a:solidFill>
              </a:rPr>
              <a:t>its increase in data volume</a:t>
            </a:r>
            <a:r>
              <a:rPr lang="en-US" dirty="0"/>
              <a:t> is noted as velocity.  </a:t>
            </a:r>
          </a:p>
          <a:p>
            <a:pPr algn="just"/>
            <a:r>
              <a:rPr lang="en-US" dirty="0"/>
              <a:t>The availability of </a:t>
            </a:r>
            <a:r>
              <a:rPr lang="en-US" dirty="0">
                <a:solidFill>
                  <a:schemeClr val="accent5">
                    <a:lumMod val="75000"/>
                  </a:schemeClr>
                </a:solidFill>
              </a:rPr>
              <a:t>IoT devices and Internet power</a:t>
            </a:r>
            <a:r>
              <a:rPr lang="en-US" dirty="0"/>
              <a:t> ensures that the data is arriving at a  faster rate. </a:t>
            </a:r>
          </a:p>
          <a:p>
            <a:pPr algn="just"/>
            <a:r>
              <a:rPr lang="en-US" dirty="0"/>
              <a:t>Velocity helps to understand the relative growth of big data and its accessibility by </a:t>
            </a:r>
            <a:r>
              <a:rPr lang="en-US" dirty="0">
                <a:solidFill>
                  <a:schemeClr val="accent5">
                    <a:lumMod val="75000"/>
                  </a:schemeClr>
                </a:solidFill>
              </a:rPr>
              <a:t>users, systems, and applications</a:t>
            </a:r>
            <a:r>
              <a:rPr lang="en-US" dirty="0"/>
              <a:t>. </a:t>
            </a:r>
          </a:p>
          <a:p>
            <a:pPr algn="just"/>
            <a:endParaRPr lang="en-US" dirty="0"/>
          </a:p>
          <a:p>
            <a:pPr algn="just"/>
            <a:endParaRPr lang="en-US" dirty="0"/>
          </a:p>
          <a:p>
            <a:pPr algn="just"/>
            <a:endParaRPr lang="en-US" dirty="0"/>
          </a:p>
          <a:p>
            <a:pPr algn="just"/>
            <a:endParaRPr lang="en-US" dirty="0"/>
          </a:p>
          <a:p>
            <a:pPr algn="just"/>
            <a:r>
              <a:rPr lang="en-US" sz="1800" i="0" dirty="0">
                <a:solidFill>
                  <a:srgbClr val="70757A"/>
                </a:solidFill>
                <a:effectLst/>
              </a:rPr>
              <a:t> </a:t>
            </a:r>
            <a:r>
              <a:rPr lang="en-US" sz="1800" i="0" dirty="0">
                <a:solidFill>
                  <a:srgbClr val="5F6368"/>
                </a:solidFill>
                <a:effectLst/>
              </a:rPr>
              <a:t>Velocity is the measure of how fast the data is coming in.</a:t>
            </a:r>
            <a:endParaRPr lang="en-US" sz="1800"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1391546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E106278-FE40-DEF4-7BB8-501450148DFC}"/>
              </a:ext>
            </a:extLst>
          </p:cNvPr>
          <p:cNvSpPr>
            <a:spLocks noGrp="1"/>
          </p:cNvSpPr>
          <p:nvPr>
            <p:ph idx="1"/>
          </p:nvPr>
        </p:nvSpPr>
        <p:spPr>
          <a:xfrm>
            <a:off x="807720" y="575945"/>
            <a:ext cx="10515600" cy="4351338"/>
          </a:xfrm>
        </p:spPr>
        <p:txBody>
          <a:bodyPr/>
          <a:lstStyle/>
          <a:p>
            <a:pPr marL="0" indent="0" algn="l">
              <a:buNone/>
            </a:pPr>
            <a:r>
              <a:rPr lang="en-US" b="0" i="0" dirty="0">
                <a:solidFill>
                  <a:srgbClr val="242424"/>
                </a:solidFill>
                <a:effectLst/>
                <a:latin typeface="source-serif-pro"/>
              </a:rPr>
              <a:t>For Understanding</a:t>
            </a:r>
            <a:endParaRPr lang="en-US" b="1" i="0" u="sng" dirty="0">
              <a:solidFill>
                <a:srgbClr val="242424"/>
              </a:solidFill>
              <a:effectLst/>
              <a:latin typeface="source-serif-pro"/>
            </a:endParaRPr>
          </a:p>
          <a:p>
            <a:pPr marL="0" indent="0" algn="l">
              <a:buNone/>
            </a:pPr>
            <a:r>
              <a:rPr lang="en-US" b="1" i="0" u="sng" dirty="0">
                <a:solidFill>
                  <a:srgbClr val="242424"/>
                </a:solidFill>
                <a:effectLst/>
                <a:latin typeface="source-serif-pro"/>
              </a:rPr>
              <a:t>Interval Data</a:t>
            </a:r>
            <a:endParaRPr lang="en-US" b="0" i="0" u="sng" dirty="0">
              <a:solidFill>
                <a:srgbClr val="242424"/>
              </a:solidFill>
              <a:effectLst/>
              <a:latin typeface="source-serif-pro"/>
            </a:endParaRPr>
          </a:p>
          <a:p>
            <a:pPr algn="l"/>
            <a:r>
              <a:rPr lang="en-US" b="0" i="0" dirty="0">
                <a:solidFill>
                  <a:srgbClr val="242424"/>
                </a:solidFill>
                <a:effectLst/>
                <a:latin typeface="source-serif-pro"/>
              </a:rPr>
              <a:t>Interval values represent </a:t>
            </a:r>
            <a:r>
              <a:rPr lang="en-US" b="1" i="0" dirty="0">
                <a:solidFill>
                  <a:srgbClr val="242424"/>
                </a:solidFill>
                <a:effectLst/>
                <a:latin typeface="source-serif-pro"/>
              </a:rPr>
              <a:t>ordered units that have the same difference</a:t>
            </a:r>
            <a:r>
              <a:rPr lang="en-US" b="0" i="0" dirty="0">
                <a:solidFill>
                  <a:srgbClr val="242424"/>
                </a:solidFill>
                <a:effectLst/>
                <a:latin typeface="source-serif-pro"/>
              </a:rPr>
              <a:t>.</a:t>
            </a:r>
          </a:p>
          <a:p>
            <a:endParaRPr lang="en-IN" dirty="0"/>
          </a:p>
        </p:txBody>
      </p:sp>
      <p:pic>
        <p:nvPicPr>
          <p:cNvPr id="5" name="Picture 4">
            <a:extLst>
              <a:ext uri="{FF2B5EF4-FFF2-40B4-BE49-F238E27FC236}">
                <a16:creationId xmlns="" xmlns:a16="http://schemas.microsoft.com/office/drawing/2014/main" id="{FF121056-1E87-AA8F-F6C4-BEFFF6DEA28D}"/>
              </a:ext>
            </a:extLst>
          </p:cNvPr>
          <p:cNvPicPr>
            <a:picLocks noChangeAspect="1"/>
          </p:cNvPicPr>
          <p:nvPr/>
        </p:nvPicPr>
        <p:blipFill>
          <a:blip r:embed="rId2"/>
          <a:stretch>
            <a:fillRect/>
          </a:stretch>
        </p:blipFill>
        <p:spPr>
          <a:xfrm>
            <a:off x="4767450" y="2266820"/>
            <a:ext cx="1501270" cy="2994920"/>
          </a:xfrm>
          <a:prstGeom prst="rect">
            <a:avLst/>
          </a:prstGeom>
        </p:spPr>
      </p:pic>
      <p:sp>
        <p:nvSpPr>
          <p:cNvPr id="7" name="TextBox 6">
            <a:extLst>
              <a:ext uri="{FF2B5EF4-FFF2-40B4-BE49-F238E27FC236}">
                <a16:creationId xmlns="" xmlns:a16="http://schemas.microsoft.com/office/drawing/2014/main" id="{6F298B6B-32A9-323B-B4BB-CAC1D310203B}"/>
              </a:ext>
            </a:extLst>
          </p:cNvPr>
          <p:cNvSpPr txBox="1"/>
          <p:nvPr/>
        </p:nvSpPr>
        <p:spPr>
          <a:xfrm>
            <a:off x="873760" y="4927283"/>
            <a:ext cx="10586720" cy="1569660"/>
          </a:xfrm>
          <a:prstGeom prst="rect">
            <a:avLst/>
          </a:prstGeom>
          <a:noFill/>
        </p:spPr>
        <p:txBody>
          <a:bodyPr wrap="square">
            <a:spAutoFit/>
          </a:bodyPr>
          <a:lstStyle/>
          <a:p>
            <a:pPr algn="l"/>
            <a:r>
              <a:rPr lang="en-US" sz="2400" b="1" i="0" u="sng" dirty="0">
                <a:solidFill>
                  <a:srgbClr val="242424"/>
                </a:solidFill>
                <a:effectLst/>
                <a:latin typeface="source-serif-pro"/>
              </a:rPr>
              <a:t>Ratio Data</a:t>
            </a:r>
            <a:endParaRPr lang="en-US" sz="2400" b="0" i="0" u="sng" dirty="0">
              <a:solidFill>
                <a:srgbClr val="242424"/>
              </a:solidFill>
              <a:effectLst/>
              <a:latin typeface="source-serif-pro"/>
            </a:endParaRPr>
          </a:p>
          <a:p>
            <a:pPr algn="l"/>
            <a:r>
              <a:rPr lang="en-US" sz="2400" b="0" i="0" dirty="0">
                <a:solidFill>
                  <a:srgbClr val="242424"/>
                </a:solidFill>
                <a:effectLst/>
                <a:latin typeface="source-serif-pro"/>
              </a:rPr>
              <a:t>Ratio values are also ordered units that have the same difference. Ratio values are</a:t>
            </a:r>
            <a:r>
              <a:rPr lang="en-US" sz="2400" b="1" i="0" dirty="0">
                <a:solidFill>
                  <a:srgbClr val="242424"/>
                </a:solidFill>
                <a:effectLst/>
                <a:latin typeface="source-serif-pro"/>
              </a:rPr>
              <a:t> the same as interval values, with the difference that they do have an absolute zero</a:t>
            </a:r>
            <a:r>
              <a:rPr lang="en-US" sz="2400" b="0" i="0" dirty="0">
                <a:solidFill>
                  <a:srgbClr val="242424"/>
                </a:solidFill>
                <a:effectLst/>
                <a:latin typeface="source-serif-pro"/>
              </a:rPr>
              <a:t>. Good examples are height, weight, length etc.</a:t>
            </a:r>
          </a:p>
        </p:txBody>
      </p:sp>
    </p:spTree>
    <p:extLst>
      <p:ext uri="{BB962C8B-B14F-4D97-AF65-F5344CB8AC3E}">
        <p14:creationId xmlns:p14="http://schemas.microsoft.com/office/powerpoint/2010/main" val="3080869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17722" y="413384"/>
            <a:ext cx="10515600" cy="5865495"/>
          </a:xfrm>
        </p:spPr>
        <p:txBody>
          <a:bodyPr>
            <a:normAutofit/>
          </a:bodyPr>
          <a:lstStyle/>
          <a:p>
            <a:pPr marL="0" indent="0">
              <a:buNone/>
            </a:pPr>
            <a:r>
              <a:rPr lang="en-US" dirty="0">
                <a:solidFill>
                  <a:schemeClr val="accent5">
                    <a:lumMod val="75000"/>
                  </a:schemeClr>
                </a:solidFill>
              </a:rPr>
              <a:t>Categorical or Qualitative Data </a:t>
            </a:r>
          </a:p>
          <a:p>
            <a:r>
              <a:rPr lang="en-US" dirty="0"/>
              <a:t>The categorical data can be divided into two types. They are  </a:t>
            </a:r>
            <a:r>
              <a:rPr lang="en-US" dirty="0">
                <a:solidFill>
                  <a:schemeClr val="accent5">
                    <a:lumMod val="75000"/>
                  </a:schemeClr>
                </a:solidFill>
              </a:rPr>
              <a:t>nominal type and ordinal type.  </a:t>
            </a:r>
          </a:p>
          <a:p>
            <a:pPr marL="0" indent="0">
              <a:buNone/>
            </a:pPr>
            <a:r>
              <a:rPr lang="en-US" dirty="0"/>
              <a:t>• </a:t>
            </a:r>
            <a:r>
              <a:rPr lang="en-US" b="1" u="sng" dirty="0">
                <a:solidFill>
                  <a:schemeClr val="accent5">
                    <a:lumMod val="75000"/>
                  </a:schemeClr>
                </a:solidFill>
              </a:rPr>
              <a:t>Nominal Data </a:t>
            </a:r>
            <a:r>
              <a:rPr lang="en-US" dirty="0"/>
              <a:t>– In Table, patient ID is nominal data. Nominal data are symbols and  cannot be processed like a number. </a:t>
            </a:r>
          </a:p>
          <a:p>
            <a:pPr marL="0" indent="0">
              <a:buNone/>
            </a:pPr>
            <a:r>
              <a:rPr lang="en-US" dirty="0"/>
              <a:t>For example, </a:t>
            </a:r>
            <a:r>
              <a:rPr lang="en-US" dirty="0">
                <a:solidFill>
                  <a:schemeClr val="accent5">
                    <a:lumMod val="75000"/>
                  </a:schemeClr>
                </a:solidFill>
              </a:rPr>
              <a:t>the average of a patient ID </a:t>
            </a:r>
            <a:r>
              <a:rPr lang="en-US" dirty="0"/>
              <a:t>does not make  any statistical sense.</a:t>
            </a:r>
          </a:p>
          <a:p>
            <a:pPr marL="0" indent="0">
              <a:buNone/>
            </a:pPr>
            <a:r>
              <a:rPr lang="en-US" dirty="0"/>
              <a:t> Nominal data type provides only information but has no ordering  among data. </a:t>
            </a:r>
          </a:p>
          <a:p>
            <a:pPr marL="0" indent="0">
              <a:buNone/>
            </a:pPr>
            <a:r>
              <a:rPr lang="en-US" dirty="0"/>
              <a:t>Only operations like (=, ≠) are meaningful for these data. For example, the  patient ID can be checked for equality and nothing else.  </a:t>
            </a:r>
          </a:p>
        </p:txBody>
      </p:sp>
      <p:pic>
        <p:nvPicPr>
          <p:cNvPr id="2" name="Content Placeholder 3">
            <a:extLst>
              <a:ext uri="{FF2B5EF4-FFF2-40B4-BE49-F238E27FC236}">
                <a16:creationId xmlns="" xmlns:a16="http://schemas.microsoft.com/office/drawing/2014/main" id="{095E0E7D-8C3C-CE0D-082E-39E4B9EF2724}"/>
              </a:ext>
            </a:extLst>
          </p:cNvPr>
          <p:cNvPicPr>
            <a:picLocks noChangeAspect="1"/>
          </p:cNvPicPr>
          <p:nvPr/>
        </p:nvPicPr>
        <p:blipFill>
          <a:blip r:embed="rId2"/>
          <a:stretch>
            <a:fillRect/>
          </a:stretch>
        </p:blipFill>
        <p:spPr>
          <a:xfrm>
            <a:off x="1584960" y="5496560"/>
            <a:ext cx="8581125" cy="1165885"/>
          </a:xfrm>
          <a:prstGeom prst="rect">
            <a:avLst/>
          </a:prstGeom>
        </p:spPr>
      </p:pic>
    </p:spTree>
    <p:extLst>
      <p:ext uri="{BB962C8B-B14F-4D97-AF65-F5344CB8AC3E}">
        <p14:creationId xmlns:p14="http://schemas.microsoft.com/office/powerpoint/2010/main" val="8454994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1253331"/>
            <a:ext cx="10515600" cy="4351338"/>
          </a:xfrm>
        </p:spPr>
        <p:txBody>
          <a:bodyPr/>
          <a:lstStyle/>
          <a:p>
            <a:pPr marL="0" indent="0">
              <a:buNone/>
            </a:pPr>
            <a:r>
              <a:rPr lang="en-US" dirty="0"/>
              <a:t>• </a:t>
            </a:r>
            <a:r>
              <a:rPr lang="en-US" b="1" u="sng" dirty="0">
                <a:solidFill>
                  <a:schemeClr val="accent5">
                    <a:lumMod val="75000"/>
                  </a:schemeClr>
                </a:solidFill>
              </a:rPr>
              <a:t>Ordinal Data </a:t>
            </a:r>
            <a:r>
              <a:rPr lang="en-US" dirty="0"/>
              <a:t>– It provides enough information and has natural order.</a:t>
            </a:r>
          </a:p>
          <a:p>
            <a:pPr marL="0" indent="0">
              <a:buNone/>
            </a:pPr>
            <a:r>
              <a:rPr lang="en-US" dirty="0"/>
              <a:t> For example, Fever  = {Low, Medium, High} is an ordinal data. </a:t>
            </a:r>
          </a:p>
          <a:p>
            <a:pPr marL="0" indent="0">
              <a:buNone/>
            </a:pPr>
            <a:endParaRPr lang="en-US" dirty="0"/>
          </a:p>
          <a:p>
            <a:pPr marL="0" indent="0">
              <a:buNone/>
            </a:pPr>
            <a:r>
              <a:rPr lang="en-US" dirty="0"/>
              <a:t>Certainly, low is less than medium and medium  is less than high, irrespective of the value.</a:t>
            </a:r>
          </a:p>
          <a:p>
            <a:pPr marL="0" indent="0">
              <a:buNone/>
            </a:pPr>
            <a:r>
              <a:rPr lang="en-US" dirty="0"/>
              <a:t> Any transformation can be applied to these data  to get a new value. </a:t>
            </a:r>
          </a:p>
          <a:p>
            <a:endParaRPr lang="en-IN" dirty="0"/>
          </a:p>
        </p:txBody>
      </p:sp>
    </p:spTree>
    <p:extLst>
      <p:ext uri="{BB962C8B-B14F-4D97-AF65-F5344CB8AC3E}">
        <p14:creationId xmlns:p14="http://schemas.microsoft.com/office/powerpoint/2010/main" val="3775040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55320" y="567372"/>
            <a:ext cx="10876280" cy="5723256"/>
          </a:xfrm>
        </p:spPr>
        <p:txBody>
          <a:bodyPr>
            <a:normAutofit/>
          </a:bodyPr>
          <a:lstStyle/>
          <a:p>
            <a:pPr marL="0" indent="0">
              <a:buNone/>
            </a:pPr>
            <a:r>
              <a:rPr lang="en-US" dirty="0">
                <a:solidFill>
                  <a:schemeClr val="accent5">
                    <a:lumMod val="75000"/>
                  </a:schemeClr>
                </a:solidFill>
              </a:rPr>
              <a:t>Numeric or Quantitative </a:t>
            </a:r>
          </a:p>
          <a:p>
            <a:pPr marL="0" indent="0">
              <a:buNone/>
            </a:pPr>
            <a:r>
              <a:rPr lang="en-US" dirty="0"/>
              <a:t>Data It can be divided into two categories. They are interval type and  ratio type.  </a:t>
            </a:r>
          </a:p>
          <a:p>
            <a:pPr marL="0" indent="0" algn="just">
              <a:buNone/>
            </a:pPr>
            <a:r>
              <a:rPr lang="en-US" dirty="0"/>
              <a:t>• </a:t>
            </a:r>
            <a:r>
              <a:rPr lang="en-US" u="sng" dirty="0">
                <a:solidFill>
                  <a:schemeClr val="accent5">
                    <a:lumMod val="75000"/>
                  </a:schemeClr>
                </a:solidFill>
              </a:rPr>
              <a:t>Interval Data</a:t>
            </a:r>
            <a:r>
              <a:rPr lang="en-US" dirty="0"/>
              <a:t> – Interval data is a numeric data for which the differences between values  are meaningful. </a:t>
            </a:r>
          </a:p>
          <a:p>
            <a:pPr marL="0" indent="0" algn="just">
              <a:buNone/>
            </a:pPr>
            <a:r>
              <a:rPr lang="en-US" dirty="0"/>
              <a:t>For example, </a:t>
            </a:r>
            <a:r>
              <a:rPr lang="en-US" dirty="0">
                <a:solidFill>
                  <a:schemeClr val="accent5">
                    <a:lumMod val="75000"/>
                  </a:schemeClr>
                </a:solidFill>
              </a:rPr>
              <a:t>there is a difference between 30 degree and 40 degree</a:t>
            </a:r>
            <a:r>
              <a:rPr lang="en-US" dirty="0"/>
              <a:t>. Only  the permissible operations are + and -.  </a:t>
            </a:r>
          </a:p>
          <a:p>
            <a:pPr marL="0" indent="0" algn="just">
              <a:buNone/>
            </a:pPr>
            <a:r>
              <a:rPr lang="en-US" dirty="0"/>
              <a:t>• Ratio Data – For ratio data, both differences and ratio are meaningful. The difference  between the ratio and interval data is the position of zero in the scale. </a:t>
            </a:r>
          </a:p>
          <a:p>
            <a:pPr marL="0" indent="0" algn="just">
              <a:buNone/>
            </a:pPr>
            <a:r>
              <a:rPr lang="en-US" dirty="0"/>
              <a:t>For example,  take the Centigrade-Fahrenheit conversion. The zeroes of both scales do not match.  Hence, these are interval data. </a:t>
            </a:r>
          </a:p>
          <a:p>
            <a:pPr marL="0" indent="0">
              <a:buNone/>
            </a:pPr>
            <a:endParaRPr lang="en-US" dirty="0"/>
          </a:p>
        </p:txBody>
      </p:sp>
    </p:spTree>
    <p:extLst>
      <p:ext uri="{BB962C8B-B14F-4D97-AF65-F5344CB8AC3E}">
        <p14:creationId xmlns:p14="http://schemas.microsoft.com/office/powerpoint/2010/main" val="2912960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711200"/>
            <a:ext cx="10515600" cy="5465763"/>
          </a:xfrm>
        </p:spPr>
        <p:txBody>
          <a:bodyPr>
            <a:normAutofit/>
          </a:bodyPr>
          <a:lstStyle/>
          <a:p>
            <a:r>
              <a:rPr lang="en-US" dirty="0"/>
              <a:t>Another way of classifying the data is to classify it as:  </a:t>
            </a:r>
          </a:p>
          <a:p>
            <a:r>
              <a:rPr lang="en-US" dirty="0"/>
              <a:t>1. Discrete value data  </a:t>
            </a:r>
          </a:p>
          <a:p>
            <a:r>
              <a:rPr lang="en-US" dirty="0"/>
              <a:t>2. Continuous data  </a:t>
            </a:r>
          </a:p>
          <a:p>
            <a:pPr marL="0" indent="0">
              <a:buNone/>
            </a:pPr>
            <a:endParaRPr lang="en-US" dirty="0"/>
          </a:p>
          <a:p>
            <a:pPr marL="0" indent="0">
              <a:buNone/>
            </a:pPr>
            <a:r>
              <a:rPr lang="en-US" b="1" dirty="0"/>
              <a:t>Discrete Data </a:t>
            </a:r>
            <a:r>
              <a:rPr lang="en-US" dirty="0"/>
              <a:t>This kind of data is recorded as integers. </a:t>
            </a:r>
          </a:p>
          <a:p>
            <a:pPr marL="0" indent="0">
              <a:buNone/>
            </a:pPr>
            <a:r>
              <a:rPr lang="en-US" dirty="0"/>
              <a:t>For example, the responses of the survey  can be discrete data. Employee identification number such as 10001 is discrete data. </a:t>
            </a:r>
          </a:p>
          <a:p>
            <a:pPr marL="0" indent="0">
              <a:buNone/>
            </a:pPr>
            <a:r>
              <a:rPr lang="en-US" b="1" dirty="0"/>
              <a:t>Continuous Data</a:t>
            </a:r>
            <a:r>
              <a:rPr lang="en-US" dirty="0"/>
              <a:t> It can be fitted into a range and includes decimal point. For example, age is a  continuous data. </a:t>
            </a:r>
          </a:p>
          <a:p>
            <a:pPr marL="0" indent="0">
              <a:buNone/>
            </a:pPr>
            <a:r>
              <a:rPr lang="en-US" dirty="0"/>
              <a:t>Though age appears to be discrete data, one may be 12.5 years old and it makes  sense. Patient height and weight are all continuous data. </a:t>
            </a:r>
          </a:p>
          <a:p>
            <a:pPr marL="0" indent="0">
              <a:buNone/>
            </a:pPr>
            <a:endParaRPr lang="en-US" dirty="0"/>
          </a:p>
        </p:txBody>
      </p:sp>
    </p:spTree>
    <p:extLst>
      <p:ext uri="{BB962C8B-B14F-4D97-AF65-F5344CB8AC3E}">
        <p14:creationId xmlns:p14="http://schemas.microsoft.com/office/powerpoint/2010/main" val="121552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411480" y="294639"/>
            <a:ext cx="10515600" cy="5171123"/>
          </a:xfrm>
        </p:spPr>
        <p:txBody>
          <a:bodyPr/>
          <a:lstStyle/>
          <a:p>
            <a:pPr marL="0" indent="0">
              <a:buNone/>
            </a:pPr>
            <a:r>
              <a:rPr lang="en-US" dirty="0"/>
              <a:t>Types of Data Based on Variables </a:t>
            </a:r>
          </a:p>
          <a:p>
            <a:endParaRPr lang="en-US" dirty="0"/>
          </a:p>
          <a:p>
            <a:r>
              <a:rPr lang="en-US" dirty="0"/>
              <a:t>Third way of classifying the data is based on </a:t>
            </a:r>
            <a:r>
              <a:rPr lang="en-US" dirty="0">
                <a:solidFill>
                  <a:schemeClr val="accent5">
                    <a:lumMod val="75000"/>
                  </a:schemeClr>
                </a:solidFill>
              </a:rPr>
              <a:t>the number of variables used in the dataset.</a:t>
            </a:r>
          </a:p>
          <a:p>
            <a:r>
              <a:rPr lang="en-US" dirty="0"/>
              <a:t>In case of univariate data, the dataset has only one variable. A variable is also called as category.  </a:t>
            </a:r>
          </a:p>
          <a:p>
            <a:r>
              <a:rPr lang="en-US" dirty="0"/>
              <a:t>Bivariate data indicates that the number of variables used are two and multivariate data uses three  or more variables. </a:t>
            </a:r>
          </a:p>
          <a:p>
            <a:pPr marL="0" indent="0">
              <a:buNone/>
            </a:pPr>
            <a:r>
              <a:rPr lang="en-US" dirty="0"/>
              <a:t>  Bivariate data:</a:t>
            </a:r>
          </a:p>
        </p:txBody>
      </p:sp>
      <p:pic>
        <p:nvPicPr>
          <p:cNvPr id="5" name="Picture 4">
            <a:extLst>
              <a:ext uri="{FF2B5EF4-FFF2-40B4-BE49-F238E27FC236}">
                <a16:creationId xmlns="" xmlns:a16="http://schemas.microsoft.com/office/drawing/2014/main" id="{327E8795-D404-3849-5E9A-0F4BC57C594C}"/>
              </a:ext>
            </a:extLst>
          </p:cNvPr>
          <p:cNvPicPr>
            <a:picLocks noChangeAspect="1"/>
          </p:cNvPicPr>
          <p:nvPr/>
        </p:nvPicPr>
        <p:blipFill>
          <a:blip r:embed="rId2"/>
          <a:stretch>
            <a:fillRect/>
          </a:stretch>
        </p:blipFill>
        <p:spPr>
          <a:xfrm>
            <a:off x="5181693" y="3835037"/>
            <a:ext cx="6786693" cy="1630725"/>
          </a:xfrm>
          <a:prstGeom prst="rect">
            <a:avLst/>
          </a:prstGeom>
        </p:spPr>
      </p:pic>
      <p:pic>
        <p:nvPicPr>
          <p:cNvPr id="6" name="Content Placeholder 3">
            <a:extLst>
              <a:ext uri="{FF2B5EF4-FFF2-40B4-BE49-F238E27FC236}">
                <a16:creationId xmlns="" xmlns:a16="http://schemas.microsoft.com/office/drawing/2014/main" id="{C37DF0E2-8791-9CD6-BAAF-D1C1A756CFA7}"/>
              </a:ext>
            </a:extLst>
          </p:cNvPr>
          <p:cNvPicPr>
            <a:picLocks noChangeAspect="1"/>
          </p:cNvPicPr>
          <p:nvPr/>
        </p:nvPicPr>
        <p:blipFill>
          <a:blip r:embed="rId3"/>
          <a:stretch>
            <a:fillRect/>
          </a:stretch>
        </p:blipFill>
        <p:spPr>
          <a:xfrm>
            <a:off x="7388701" y="5835385"/>
            <a:ext cx="3673158" cy="777307"/>
          </a:xfrm>
          <a:prstGeom prst="rect">
            <a:avLst/>
          </a:prstGeom>
        </p:spPr>
      </p:pic>
      <p:pic>
        <p:nvPicPr>
          <p:cNvPr id="8" name="Picture 7">
            <a:extLst>
              <a:ext uri="{FF2B5EF4-FFF2-40B4-BE49-F238E27FC236}">
                <a16:creationId xmlns="" xmlns:a16="http://schemas.microsoft.com/office/drawing/2014/main" id="{522ABC4C-7912-DE3A-BEE4-82082B4C778F}"/>
              </a:ext>
            </a:extLst>
          </p:cNvPr>
          <p:cNvPicPr>
            <a:picLocks noChangeAspect="1"/>
          </p:cNvPicPr>
          <p:nvPr/>
        </p:nvPicPr>
        <p:blipFill>
          <a:blip r:embed="rId4"/>
          <a:stretch>
            <a:fillRect/>
          </a:stretch>
        </p:blipFill>
        <p:spPr>
          <a:xfrm>
            <a:off x="603020" y="4483968"/>
            <a:ext cx="4058702" cy="2211472"/>
          </a:xfrm>
          <a:prstGeom prst="rect">
            <a:avLst/>
          </a:prstGeom>
        </p:spPr>
      </p:pic>
      <p:sp>
        <p:nvSpPr>
          <p:cNvPr id="10" name="TextBox 9">
            <a:extLst>
              <a:ext uri="{FF2B5EF4-FFF2-40B4-BE49-F238E27FC236}">
                <a16:creationId xmlns="" xmlns:a16="http://schemas.microsoft.com/office/drawing/2014/main" id="{016C461F-F490-335D-9782-1D41FFB9DBA7}"/>
              </a:ext>
            </a:extLst>
          </p:cNvPr>
          <p:cNvSpPr txBox="1"/>
          <p:nvPr/>
        </p:nvSpPr>
        <p:spPr>
          <a:xfrm>
            <a:off x="5181693" y="5993207"/>
            <a:ext cx="6096000" cy="461665"/>
          </a:xfrm>
          <a:prstGeom prst="rect">
            <a:avLst/>
          </a:prstGeom>
          <a:noFill/>
        </p:spPr>
        <p:txBody>
          <a:bodyPr wrap="square">
            <a:spAutoFit/>
          </a:bodyPr>
          <a:lstStyle/>
          <a:p>
            <a:r>
              <a:rPr lang="en-US" sz="2400" dirty="0"/>
              <a:t>Univariate data :</a:t>
            </a:r>
            <a:endParaRPr lang="en-IN" sz="2400" dirty="0"/>
          </a:p>
        </p:txBody>
      </p:sp>
    </p:spTree>
    <p:extLst>
      <p:ext uri="{BB962C8B-B14F-4D97-AF65-F5344CB8AC3E}">
        <p14:creationId xmlns:p14="http://schemas.microsoft.com/office/powerpoint/2010/main" val="32535477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838200" y="742314"/>
            <a:ext cx="10515600" cy="1325563"/>
          </a:xfrm>
        </p:spPr>
        <p:txBody>
          <a:bodyPr>
            <a:normAutofit fontScale="90000"/>
          </a:bodyPr>
          <a:lstStyle/>
          <a:p>
            <a:r>
              <a:rPr lang="en-US" dirty="0"/>
              <a:t>2.5 UNIVARIATE DATA ANALYSIS AND VISUALIZATION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1652905"/>
            <a:ext cx="10515600" cy="4351338"/>
          </a:xfrm>
        </p:spPr>
        <p:txBody>
          <a:bodyPr/>
          <a:lstStyle/>
          <a:p>
            <a:r>
              <a:rPr lang="en-US" dirty="0"/>
              <a:t>As the name indicates, the dataset  has only </a:t>
            </a:r>
            <a:r>
              <a:rPr lang="en-US" dirty="0">
                <a:solidFill>
                  <a:schemeClr val="accent5">
                    <a:lumMod val="75000"/>
                  </a:schemeClr>
                </a:solidFill>
              </a:rPr>
              <a:t>one variable</a:t>
            </a:r>
            <a:r>
              <a:rPr lang="en-US" dirty="0"/>
              <a:t>. A variable can be called as a </a:t>
            </a:r>
            <a:r>
              <a:rPr lang="en-US" dirty="0">
                <a:solidFill>
                  <a:schemeClr val="accent5">
                    <a:lumMod val="75000"/>
                  </a:schemeClr>
                </a:solidFill>
              </a:rPr>
              <a:t>category. </a:t>
            </a:r>
          </a:p>
          <a:p>
            <a:r>
              <a:rPr lang="en-US" dirty="0"/>
              <a:t>Univariate does not deal with </a:t>
            </a:r>
            <a:r>
              <a:rPr lang="en-US" dirty="0">
                <a:solidFill>
                  <a:schemeClr val="accent5">
                    <a:lumMod val="75000"/>
                  </a:schemeClr>
                </a:solidFill>
              </a:rPr>
              <a:t>cause or  relationships</a:t>
            </a:r>
            <a:r>
              <a:rPr lang="en-US" dirty="0"/>
              <a:t>. </a:t>
            </a:r>
          </a:p>
          <a:p>
            <a:r>
              <a:rPr lang="en-US" dirty="0"/>
              <a:t>The aim of univariate analysis is to </a:t>
            </a:r>
            <a:r>
              <a:rPr lang="en-US" dirty="0">
                <a:solidFill>
                  <a:schemeClr val="accent5">
                    <a:lumMod val="75000"/>
                  </a:schemeClr>
                </a:solidFill>
              </a:rPr>
              <a:t>describe data and find patterns</a:t>
            </a:r>
            <a:r>
              <a:rPr lang="en-US" dirty="0"/>
              <a:t>. </a:t>
            </a:r>
          </a:p>
          <a:p>
            <a:r>
              <a:rPr lang="en-US" dirty="0"/>
              <a:t> Univariate data description involves finding the frequency distributions, central tendency  measures, dispersion or variation, and shape of the data. </a:t>
            </a:r>
          </a:p>
          <a:p>
            <a:pPr marL="0" indent="0">
              <a:buNone/>
            </a:pPr>
            <a:endParaRPr lang="en-US" dirty="0"/>
          </a:p>
        </p:txBody>
      </p:sp>
    </p:spTree>
    <p:extLst>
      <p:ext uri="{BB962C8B-B14F-4D97-AF65-F5344CB8AC3E}">
        <p14:creationId xmlns:p14="http://schemas.microsoft.com/office/powerpoint/2010/main" val="12789520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624840" y="672782"/>
            <a:ext cx="10515600" cy="1325563"/>
          </a:xfrm>
        </p:spPr>
        <p:txBody>
          <a:bodyPr>
            <a:normAutofit fontScale="90000"/>
          </a:bodyPr>
          <a:lstStyle/>
          <a:p>
            <a:r>
              <a:rPr lang="en-US" dirty="0"/>
              <a:t>Data Visualization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1450975"/>
            <a:ext cx="10515600" cy="4906963"/>
          </a:xfrm>
        </p:spPr>
        <p:txBody>
          <a:bodyPr/>
          <a:lstStyle/>
          <a:p>
            <a:pPr algn="just"/>
            <a:r>
              <a:rPr lang="en-US" dirty="0"/>
              <a:t>To understand data, graph visualization is must. Data visualization helps to understand data.  </a:t>
            </a:r>
          </a:p>
          <a:p>
            <a:pPr algn="just"/>
            <a:r>
              <a:rPr lang="en-US" dirty="0"/>
              <a:t>It helps to present </a:t>
            </a:r>
            <a:r>
              <a:rPr lang="en-US" dirty="0">
                <a:solidFill>
                  <a:schemeClr val="accent5">
                    <a:lumMod val="75000"/>
                  </a:schemeClr>
                </a:solidFill>
              </a:rPr>
              <a:t>information and data to customers</a:t>
            </a:r>
            <a:r>
              <a:rPr lang="en-US" dirty="0"/>
              <a:t>. Some of the graphs that are used in  univariate data analysis are </a:t>
            </a:r>
            <a:r>
              <a:rPr lang="en-US" b="1" u="sng" dirty="0">
                <a:solidFill>
                  <a:schemeClr val="accent5">
                    <a:lumMod val="75000"/>
                  </a:schemeClr>
                </a:solidFill>
              </a:rPr>
              <a:t>bar charts, histograms, frequency polygons and pie charts.  </a:t>
            </a:r>
          </a:p>
          <a:p>
            <a:pPr algn="just"/>
            <a:r>
              <a:rPr lang="en-US" dirty="0"/>
              <a:t>The advantages of the graphs are presentation of data, </a:t>
            </a:r>
            <a:r>
              <a:rPr lang="en-US" dirty="0">
                <a:solidFill>
                  <a:schemeClr val="accent5">
                    <a:lumMod val="75000"/>
                  </a:schemeClr>
                </a:solidFill>
              </a:rPr>
              <a:t>summarization of data, description of  data, exploration of data, and to make comparisons of data.</a:t>
            </a:r>
          </a:p>
          <a:p>
            <a:pPr marL="0" indent="0">
              <a:buNone/>
            </a:pPr>
            <a:endParaRPr lang="en-US" dirty="0"/>
          </a:p>
        </p:txBody>
      </p:sp>
    </p:spTree>
    <p:extLst>
      <p:ext uri="{BB962C8B-B14F-4D97-AF65-F5344CB8AC3E}">
        <p14:creationId xmlns:p14="http://schemas.microsoft.com/office/powerpoint/2010/main" val="39581608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396240"/>
            <a:ext cx="10515600" cy="6167120"/>
          </a:xfrm>
        </p:spPr>
        <p:txBody>
          <a:bodyPr/>
          <a:lstStyle/>
          <a:p>
            <a:pPr marL="0" indent="0">
              <a:buNone/>
            </a:pPr>
            <a:r>
              <a:rPr lang="en-US" b="1" dirty="0"/>
              <a:t>Bar Chart </a:t>
            </a:r>
          </a:p>
          <a:p>
            <a:pPr algn="just"/>
            <a:r>
              <a:rPr lang="en-US" dirty="0"/>
              <a:t>A Bar chart (or Bar graph) is used to display the frequency distribution for variables.  </a:t>
            </a:r>
          </a:p>
          <a:p>
            <a:pPr algn="just"/>
            <a:r>
              <a:rPr lang="en-US" dirty="0"/>
              <a:t>Bar charts are used to illustrate discrete data. The charts can also help to explain the counts of  nominal data. It also helps in comparing the frequency of different groups.  </a:t>
            </a:r>
          </a:p>
          <a:p>
            <a:endParaRPr lang="en-US" dirty="0"/>
          </a:p>
          <a:p>
            <a:pPr marL="0" indent="0">
              <a:buNone/>
            </a:pPr>
            <a:r>
              <a:rPr lang="en-US" dirty="0"/>
              <a:t>The bar chart for students' marks</a:t>
            </a:r>
          </a:p>
          <a:p>
            <a:pPr marL="0" indent="0">
              <a:buNone/>
            </a:pPr>
            <a:r>
              <a:rPr lang="en-US" dirty="0"/>
              <a:t>{45, 60, 60, 80, 85} </a:t>
            </a:r>
          </a:p>
          <a:p>
            <a:pPr marL="0" indent="0">
              <a:buNone/>
            </a:pPr>
            <a:r>
              <a:rPr lang="en-US" dirty="0"/>
              <a:t>with Student ID = {1, 2, 3, 4, 5} </a:t>
            </a:r>
          </a:p>
          <a:p>
            <a:pPr marL="0" indent="0">
              <a:buNone/>
            </a:pPr>
            <a:r>
              <a:rPr lang="en-US" dirty="0"/>
              <a:t>is shown  below in Figure</a:t>
            </a:r>
          </a:p>
          <a:p>
            <a:pPr marL="0" indent="0">
              <a:buNone/>
            </a:pPr>
            <a:endParaRPr lang="en-US" dirty="0"/>
          </a:p>
        </p:txBody>
      </p:sp>
      <p:pic>
        <p:nvPicPr>
          <p:cNvPr id="5" name="Picture 4">
            <a:extLst>
              <a:ext uri="{FF2B5EF4-FFF2-40B4-BE49-F238E27FC236}">
                <a16:creationId xmlns="" xmlns:a16="http://schemas.microsoft.com/office/drawing/2014/main" id="{DEE1AF7C-8029-226D-AD96-E671915D8911}"/>
              </a:ext>
            </a:extLst>
          </p:cNvPr>
          <p:cNvPicPr>
            <a:picLocks noChangeAspect="1"/>
          </p:cNvPicPr>
          <p:nvPr/>
        </p:nvPicPr>
        <p:blipFill>
          <a:blip r:embed="rId2"/>
          <a:stretch>
            <a:fillRect/>
          </a:stretch>
        </p:blipFill>
        <p:spPr>
          <a:xfrm>
            <a:off x="6096000" y="2842031"/>
            <a:ext cx="5303531" cy="3822929"/>
          </a:xfrm>
          <a:prstGeom prst="rect">
            <a:avLst/>
          </a:prstGeom>
        </p:spPr>
      </p:pic>
    </p:spTree>
    <p:extLst>
      <p:ext uri="{BB962C8B-B14F-4D97-AF65-F5344CB8AC3E}">
        <p14:creationId xmlns:p14="http://schemas.microsoft.com/office/powerpoint/2010/main" val="37946472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DD0312A-76C2-E979-0A1C-2E346D3361EE}"/>
              </a:ext>
            </a:extLst>
          </p:cNvPr>
          <p:cNvPicPr>
            <a:picLocks noChangeAspect="1"/>
          </p:cNvPicPr>
          <p:nvPr/>
        </p:nvPicPr>
        <p:blipFill>
          <a:blip r:embed="rId2"/>
          <a:stretch>
            <a:fillRect/>
          </a:stretch>
        </p:blipFill>
        <p:spPr>
          <a:xfrm>
            <a:off x="611924" y="518160"/>
            <a:ext cx="11092395" cy="5869947"/>
          </a:xfrm>
          <a:prstGeom prst="rect">
            <a:avLst/>
          </a:prstGeom>
        </p:spPr>
      </p:pic>
    </p:spTree>
    <p:extLst>
      <p:ext uri="{BB962C8B-B14F-4D97-AF65-F5344CB8AC3E}">
        <p14:creationId xmlns:p14="http://schemas.microsoft.com/office/powerpoint/2010/main" val="1852835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833120"/>
            <a:ext cx="10515600" cy="5466080"/>
          </a:xfrm>
        </p:spPr>
        <p:txBody>
          <a:bodyPr>
            <a:normAutofit/>
          </a:bodyPr>
          <a:lstStyle/>
          <a:p>
            <a:pPr marL="0" indent="0" algn="just">
              <a:buNone/>
            </a:pPr>
            <a:r>
              <a:rPr lang="en-US" b="1" u="sng" dirty="0">
                <a:solidFill>
                  <a:schemeClr val="accent5">
                    <a:lumMod val="75000"/>
                  </a:schemeClr>
                </a:solidFill>
              </a:rPr>
              <a:t>3. Variety :</a:t>
            </a:r>
          </a:p>
          <a:p>
            <a:pPr marL="0" indent="0" algn="just">
              <a:buNone/>
            </a:pPr>
            <a:r>
              <a:rPr lang="en-US" dirty="0"/>
              <a:t>The variety of Big Data includes:  </a:t>
            </a:r>
          </a:p>
          <a:p>
            <a:pPr marL="0" indent="0" algn="just">
              <a:buNone/>
            </a:pPr>
            <a:r>
              <a:rPr lang="en-US" dirty="0"/>
              <a:t>• Form – There are many forms of data. Data types range from text, graph, audio, video,  to maps. </a:t>
            </a:r>
          </a:p>
          <a:p>
            <a:pPr marL="0" indent="0" algn="just">
              <a:buNone/>
            </a:pPr>
            <a:r>
              <a:rPr lang="en-US" dirty="0"/>
              <a:t>There can be </a:t>
            </a:r>
            <a:r>
              <a:rPr lang="en-US" dirty="0">
                <a:solidFill>
                  <a:schemeClr val="accent5">
                    <a:lumMod val="75000"/>
                  </a:schemeClr>
                </a:solidFill>
              </a:rPr>
              <a:t>composite data</a:t>
            </a:r>
            <a:r>
              <a:rPr lang="en-US" dirty="0"/>
              <a:t> too, where one media can have many other sources of data, for example, </a:t>
            </a:r>
            <a:r>
              <a:rPr lang="en-US" dirty="0">
                <a:solidFill>
                  <a:schemeClr val="accent5">
                    <a:lumMod val="75000"/>
                  </a:schemeClr>
                </a:solidFill>
              </a:rPr>
              <a:t>a video can have an audio song</a:t>
            </a:r>
            <a:r>
              <a:rPr lang="en-US" dirty="0"/>
              <a:t>.  </a:t>
            </a:r>
          </a:p>
          <a:p>
            <a:pPr marL="0" indent="0" algn="just">
              <a:buNone/>
            </a:pPr>
            <a:r>
              <a:rPr lang="en-US" dirty="0"/>
              <a:t>•Function – These are data from various sources like human conversations, transaction records, and old archive data.  </a:t>
            </a:r>
          </a:p>
          <a:p>
            <a:pPr marL="0" indent="0" algn="just">
              <a:buNone/>
            </a:pPr>
            <a:r>
              <a:rPr lang="en-US" dirty="0"/>
              <a:t>• Source of data – This is the third aspect of variety. There are many sources of data. The data source can be classified as </a:t>
            </a:r>
            <a:r>
              <a:rPr lang="en-US" dirty="0">
                <a:solidFill>
                  <a:schemeClr val="accent5">
                    <a:lumMod val="75000"/>
                  </a:schemeClr>
                </a:solidFill>
              </a:rPr>
              <a:t>open/public data, social media data and multimodal data.</a:t>
            </a:r>
          </a:p>
          <a:p>
            <a:pPr marL="0" indent="0">
              <a:buNone/>
            </a:pPr>
            <a:endParaRPr lang="en-US" dirty="0"/>
          </a:p>
        </p:txBody>
      </p:sp>
    </p:spTree>
    <p:extLst>
      <p:ext uri="{BB962C8B-B14F-4D97-AF65-F5344CB8AC3E}">
        <p14:creationId xmlns:p14="http://schemas.microsoft.com/office/powerpoint/2010/main" val="14641374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0E3AE6C-91A3-6287-A614-5AD32EC68725}"/>
              </a:ext>
            </a:extLst>
          </p:cNvPr>
          <p:cNvPicPr>
            <a:picLocks noChangeAspect="1"/>
          </p:cNvPicPr>
          <p:nvPr/>
        </p:nvPicPr>
        <p:blipFill>
          <a:blip r:embed="rId2"/>
          <a:stretch>
            <a:fillRect/>
          </a:stretch>
        </p:blipFill>
        <p:spPr>
          <a:xfrm>
            <a:off x="721360" y="568959"/>
            <a:ext cx="10769600" cy="5720081"/>
          </a:xfrm>
          <a:prstGeom prst="rect">
            <a:avLst/>
          </a:prstGeom>
        </p:spPr>
      </p:pic>
    </p:spTree>
    <p:extLst>
      <p:ext uri="{BB962C8B-B14F-4D97-AF65-F5344CB8AC3E}">
        <p14:creationId xmlns:p14="http://schemas.microsoft.com/office/powerpoint/2010/main" val="1913551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0144D84-4467-289D-F7BF-D76F83012A94}"/>
              </a:ext>
            </a:extLst>
          </p:cNvPr>
          <p:cNvPicPr>
            <a:picLocks noChangeAspect="1"/>
          </p:cNvPicPr>
          <p:nvPr/>
        </p:nvPicPr>
        <p:blipFill>
          <a:blip r:embed="rId2"/>
          <a:stretch>
            <a:fillRect/>
          </a:stretch>
        </p:blipFill>
        <p:spPr>
          <a:xfrm>
            <a:off x="843109" y="563324"/>
            <a:ext cx="10505781" cy="5731352"/>
          </a:xfrm>
          <a:prstGeom prst="rect">
            <a:avLst/>
          </a:prstGeom>
        </p:spPr>
      </p:pic>
      <p:pic>
        <p:nvPicPr>
          <p:cNvPr id="7" name="Picture 6">
            <a:extLst>
              <a:ext uri="{FF2B5EF4-FFF2-40B4-BE49-F238E27FC236}">
                <a16:creationId xmlns="" xmlns:a16="http://schemas.microsoft.com/office/drawing/2014/main" id="{C1CD9770-C05F-C4D4-D39D-2F5305E04168}"/>
              </a:ext>
            </a:extLst>
          </p:cNvPr>
          <p:cNvPicPr>
            <a:picLocks noChangeAspect="1"/>
          </p:cNvPicPr>
          <p:nvPr/>
        </p:nvPicPr>
        <p:blipFill>
          <a:blip r:embed="rId3"/>
          <a:stretch>
            <a:fillRect/>
          </a:stretch>
        </p:blipFill>
        <p:spPr>
          <a:xfrm>
            <a:off x="166165" y="2976880"/>
            <a:ext cx="3177060" cy="2350922"/>
          </a:xfrm>
          <a:prstGeom prst="rect">
            <a:avLst/>
          </a:prstGeom>
        </p:spPr>
      </p:pic>
    </p:spTree>
    <p:extLst>
      <p:ext uri="{BB962C8B-B14F-4D97-AF65-F5344CB8AC3E}">
        <p14:creationId xmlns:p14="http://schemas.microsoft.com/office/powerpoint/2010/main" val="5201145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0B782-D420-A113-8568-11F96C55E887}"/>
              </a:ext>
            </a:extLst>
          </p:cNvPr>
          <p:cNvSpPr>
            <a:spLocks noGrp="1"/>
          </p:cNvSpPr>
          <p:nvPr>
            <p:ph type="title"/>
          </p:nvPr>
        </p:nvSpPr>
        <p:spPr>
          <a:xfrm>
            <a:off x="838200" y="500062"/>
            <a:ext cx="10515600" cy="1325563"/>
          </a:xfrm>
        </p:spPr>
        <p:txBody>
          <a:bodyPr>
            <a:normAutofit fontScale="90000"/>
          </a:bodyPr>
          <a:lstStyle/>
          <a:p>
            <a:r>
              <a:rPr lang="en-US" dirty="0"/>
              <a:t>2.5.2 Central Tendency </a:t>
            </a:r>
            <a:br>
              <a:rPr lang="en-US" dirty="0"/>
            </a:br>
            <a:r>
              <a:rPr lang="en-US" dirty="0"/>
              <a:t/>
            </a:r>
            <a:br>
              <a:rPr lang="en-US" dirty="0"/>
            </a:br>
            <a:endParaRPr lang="en-IN" dirty="0"/>
          </a:p>
        </p:txBody>
      </p:sp>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45160" y="1051083"/>
            <a:ext cx="10515600" cy="5218589"/>
          </a:xfrm>
        </p:spPr>
        <p:txBody>
          <a:bodyPr>
            <a:normAutofit/>
          </a:bodyPr>
          <a:lstStyle/>
          <a:p>
            <a:r>
              <a:rPr lang="en-US" dirty="0"/>
              <a:t>One cannot remember all the data. Therefore, a </a:t>
            </a:r>
            <a:r>
              <a:rPr lang="en-US" dirty="0">
                <a:solidFill>
                  <a:schemeClr val="accent5">
                    <a:lumMod val="75000"/>
                  </a:schemeClr>
                </a:solidFill>
              </a:rPr>
              <a:t>condensation or summary</a:t>
            </a:r>
            <a:r>
              <a:rPr lang="en-US" dirty="0"/>
              <a:t> of the data is necessary.  </a:t>
            </a:r>
          </a:p>
          <a:p>
            <a:r>
              <a:rPr lang="en-US" dirty="0"/>
              <a:t>This makes the data analysis easy and simple. </a:t>
            </a:r>
            <a:r>
              <a:rPr lang="en-US" dirty="0">
                <a:solidFill>
                  <a:schemeClr val="accent5">
                    <a:lumMod val="75000"/>
                  </a:schemeClr>
                </a:solidFill>
              </a:rPr>
              <a:t>One such summary is called central tendency. </a:t>
            </a:r>
          </a:p>
          <a:p>
            <a:r>
              <a:rPr lang="en-US" dirty="0"/>
              <a:t>Thus,  central tendency can explain the </a:t>
            </a:r>
            <a:r>
              <a:rPr lang="en-US" dirty="0">
                <a:solidFill>
                  <a:schemeClr val="accent5">
                    <a:lumMod val="75000"/>
                  </a:schemeClr>
                </a:solidFill>
              </a:rPr>
              <a:t>characteristics of data </a:t>
            </a:r>
            <a:r>
              <a:rPr lang="en-US" dirty="0"/>
              <a:t>and that </a:t>
            </a:r>
            <a:r>
              <a:rPr lang="en-US" dirty="0">
                <a:solidFill>
                  <a:schemeClr val="accent5">
                    <a:lumMod val="75000"/>
                  </a:schemeClr>
                </a:solidFill>
              </a:rPr>
              <a:t>further helps in comparison</a:t>
            </a:r>
            <a:r>
              <a:rPr lang="en-US" dirty="0"/>
              <a:t>.</a:t>
            </a:r>
          </a:p>
          <a:p>
            <a:r>
              <a:rPr lang="en-US" dirty="0"/>
              <a:t>Mass  data have tendency to concentrate at certain values, normally in the central location. </a:t>
            </a:r>
          </a:p>
          <a:p>
            <a:r>
              <a:rPr lang="en-US" dirty="0"/>
              <a:t>It is called  measure of central tendency (or averages). </a:t>
            </a:r>
          </a:p>
          <a:p>
            <a:r>
              <a:rPr lang="en-US" dirty="0"/>
              <a:t>This represents the first order of measures. Popular  measures are </a:t>
            </a:r>
            <a:r>
              <a:rPr lang="en-US" b="1" u="sng" dirty="0">
                <a:solidFill>
                  <a:schemeClr val="accent5">
                    <a:lumMod val="75000"/>
                  </a:schemeClr>
                </a:solidFill>
              </a:rPr>
              <a:t>mean, median and mode</a:t>
            </a:r>
            <a:r>
              <a:rPr lang="en-US" dirty="0"/>
              <a:t>. </a:t>
            </a:r>
          </a:p>
          <a:p>
            <a:endParaRPr lang="en-US" dirty="0"/>
          </a:p>
        </p:txBody>
      </p:sp>
    </p:spTree>
    <p:extLst>
      <p:ext uri="{BB962C8B-B14F-4D97-AF65-F5344CB8AC3E}">
        <p14:creationId xmlns:p14="http://schemas.microsoft.com/office/powerpoint/2010/main" val="34446193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63880" y="501332"/>
            <a:ext cx="10744200" cy="5855335"/>
          </a:xfrm>
        </p:spPr>
        <p:txBody>
          <a:bodyPr>
            <a:normAutofit/>
          </a:bodyPr>
          <a:lstStyle/>
          <a:p>
            <a:pPr algn="just"/>
            <a:r>
              <a:rPr lang="en-US" dirty="0"/>
              <a:t>1. Mean – Arithmetic average (or mean) is a measure of central tendency that represents the  ‘center’ of the dataset. </a:t>
            </a:r>
          </a:p>
          <a:p>
            <a:pPr algn="just"/>
            <a:r>
              <a:rPr lang="en-US" dirty="0"/>
              <a:t>This is the commonest measure used in our daily conversation such  as </a:t>
            </a:r>
            <a:r>
              <a:rPr lang="en-US" dirty="0">
                <a:solidFill>
                  <a:schemeClr val="accent5">
                    <a:lumMod val="75000"/>
                  </a:schemeClr>
                </a:solidFill>
              </a:rPr>
              <a:t>average income or average traffic</a:t>
            </a:r>
            <a:r>
              <a:rPr lang="en-US" dirty="0"/>
              <a:t>. </a:t>
            </a:r>
          </a:p>
          <a:p>
            <a:pPr algn="just"/>
            <a:r>
              <a:rPr lang="en-US" dirty="0"/>
              <a:t>It can be found by </a:t>
            </a:r>
            <a:r>
              <a:rPr lang="en-US" dirty="0">
                <a:solidFill>
                  <a:schemeClr val="accent5">
                    <a:lumMod val="75000"/>
                  </a:schemeClr>
                </a:solidFill>
              </a:rPr>
              <a:t>adding all the data and dividing  the sum by the number of observations</a:t>
            </a:r>
            <a:r>
              <a:rPr lang="en-US" dirty="0"/>
              <a:t>. </a:t>
            </a:r>
          </a:p>
          <a:p>
            <a:pPr algn="just"/>
            <a:r>
              <a:rPr lang="en-US" dirty="0"/>
              <a:t>Mathematically, the average of all the values in the  sample (population) is denoted as x. </a:t>
            </a:r>
          </a:p>
          <a:p>
            <a:pPr algn="just"/>
            <a:r>
              <a:rPr lang="en-US" dirty="0"/>
              <a:t>Let x1, x2, …, </a:t>
            </a:r>
            <a:r>
              <a:rPr lang="en-US" dirty="0" err="1"/>
              <a:t>xN</a:t>
            </a:r>
            <a:r>
              <a:rPr lang="en-US" dirty="0"/>
              <a:t> be a set of ‘N’ values or observations, then  the arithmetic mean is given as: </a:t>
            </a:r>
          </a:p>
          <a:p>
            <a:pPr marL="0" indent="0">
              <a:buNone/>
            </a:pPr>
            <a:endParaRPr lang="en-US" dirty="0"/>
          </a:p>
        </p:txBody>
      </p:sp>
      <p:pic>
        <p:nvPicPr>
          <p:cNvPr id="5" name="Picture 4">
            <a:extLst>
              <a:ext uri="{FF2B5EF4-FFF2-40B4-BE49-F238E27FC236}">
                <a16:creationId xmlns="" xmlns:a16="http://schemas.microsoft.com/office/drawing/2014/main" id="{B15E3621-72F4-8587-25F2-864E2CB7C8DC}"/>
              </a:ext>
            </a:extLst>
          </p:cNvPr>
          <p:cNvPicPr>
            <a:picLocks noChangeAspect="1"/>
          </p:cNvPicPr>
          <p:nvPr/>
        </p:nvPicPr>
        <p:blipFill>
          <a:blip r:embed="rId2"/>
          <a:stretch>
            <a:fillRect/>
          </a:stretch>
        </p:blipFill>
        <p:spPr>
          <a:xfrm>
            <a:off x="1939183" y="5108040"/>
            <a:ext cx="3526897" cy="775262"/>
          </a:xfrm>
          <a:prstGeom prst="rect">
            <a:avLst/>
          </a:prstGeom>
        </p:spPr>
      </p:pic>
      <p:pic>
        <p:nvPicPr>
          <p:cNvPr id="7" name="Picture 6">
            <a:extLst>
              <a:ext uri="{FF2B5EF4-FFF2-40B4-BE49-F238E27FC236}">
                <a16:creationId xmlns="" xmlns:a16="http://schemas.microsoft.com/office/drawing/2014/main" id="{8FCF9042-11C6-5A3C-B3A2-2B6CF8DA7304}"/>
              </a:ext>
            </a:extLst>
          </p:cNvPr>
          <p:cNvPicPr>
            <a:picLocks noChangeAspect="1"/>
          </p:cNvPicPr>
          <p:nvPr/>
        </p:nvPicPr>
        <p:blipFill>
          <a:blip r:embed="rId3"/>
          <a:stretch>
            <a:fillRect/>
          </a:stretch>
        </p:blipFill>
        <p:spPr>
          <a:xfrm>
            <a:off x="2163825" y="6004560"/>
            <a:ext cx="8551939" cy="588790"/>
          </a:xfrm>
          <a:prstGeom prst="rect">
            <a:avLst/>
          </a:prstGeom>
        </p:spPr>
      </p:pic>
    </p:spTree>
    <p:extLst>
      <p:ext uri="{BB962C8B-B14F-4D97-AF65-F5344CB8AC3E}">
        <p14:creationId xmlns:p14="http://schemas.microsoft.com/office/powerpoint/2010/main" val="10494857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55320" y="575944"/>
            <a:ext cx="10967720" cy="5885815"/>
          </a:xfrm>
        </p:spPr>
        <p:txBody>
          <a:bodyPr>
            <a:normAutofit/>
          </a:bodyPr>
          <a:lstStyle/>
          <a:p>
            <a:r>
              <a:rPr lang="en-US" dirty="0"/>
              <a:t>Weighted mean – Unlike arithmetic mean that gives the weightage of all items equally,  </a:t>
            </a:r>
            <a:r>
              <a:rPr lang="en-US" dirty="0">
                <a:solidFill>
                  <a:srgbClr val="0070C0"/>
                </a:solidFill>
              </a:rPr>
              <a:t>weighted mean gives different importance to all items </a:t>
            </a:r>
            <a:r>
              <a:rPr lang="en-US" dirty="0"/>
              <a:t>as the item importance varies.  </a:t>
            </a:r>
          </a:p>
          <a:p>
            <a:r>
              <a:rPr lang="en-US" dirty="0"/>
              <a:t>Hence, different weightage can be given to items. </a:t>
            </a:r>
          </a:p>
          <a:p>
            <a:r>
              <a:rPr lang="en-US" dirty="0"/>
              <a:t>In case of frequency distribution, mid values of the range are taken for computation.  </a:t>
            </a:r>
          </a:p>
          <a:p>
            <a:r>
              <a:rPr lang="en-US" dirty="0"/>
              <a:t>This is illustrated in the following computation.  </a:t>
            </a:r>
          </a:p>
          <a:p>
            <a:r>
              <a:rPr lang="en-US" dirty="0"/>
              <a:t>In weighted mean, the mean is computed by adding the product of proportion and  group mean. It is mostly used when the sample sizes are unequal. </a:t>
            </a:r>
          </a:p>
          <a:p>
            <a:endParaRPr lang="en-US" dirty="0"/>
          </a:p>
        </p:txBody>
      </p:sp>
    </p:spTree>
    <p:extLst>
      <p:ext uri="{BB962C8B-B14F-4D97-AF65-F5344CB8AC3E}">
        <p14:creationId xmlns:p14="http://schemas.microsoft.com/office/powerpoint/2010/main" val="36241751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724D70-BF18-EDBE-B189-B1A44BE0AC7A}"/>
              </a:ext>
            </a:extLst>
          </p:cNvPr>
          <p:cNvSpPr>
            <a:spLocks noGrp="1"/>
          </p:cNvSpPr>
          <p:nvPr>
            <p:ph type="title"/>
          </p:nvPr>
        </p:nvSpPr>
        <p:spPr>
          <a:xfrm>
            <a:off x="259080" y="0"/>
            <a:ext cx="10515600" cy="1325563"/>
          </a:xfrm>
        </p:spPr>
        <p:txBody>
          <a:bodyPr>
            <a:normAutofit/>
          </a:bodyPr>
          <a:lstStyle/>
          <a:p>
            <a:r>
              <a:rPr lang="en-IN" sz="4000" dirty="0"/>
              <a:t>For Understanding -  Weighted Mean</a:t>
            </a:r>
          </a:p>
        </p:txBody>
      </p:sp>
      <p:pic>
        <p:nvPicPr>
          <p:cNvPr id="5" name="Content Placeholder 4">
            <a:extLst>
              <a:ext uri="{FF2B5EF4-FFF2-40B4-BE49-F238E27FC236}">
                <a16:creationId xmlns="" xmlns:a16="http://schemas.microsoft.com/office/drawing/2014/main" id="{4FA9823C-3C9F-1612-1278-C105468E0E8A}"/>
              </a:ext>
            </a:extLst>
          </p:cNvPr>
          <p:cNvPicPr>
            <a:picLocks noGrp="1" noChangeAspect="1"/>
          </p:cNvPicPr>
          <p:nvPr>
            <p:ph idx="1"/>
          </p:nvPr>
        </p:nvPicPr>
        <p:blipFill>
          <a:blip r:embed="rId2"/>
          <a:stretch>
            <a:fillRect/>
          </a:stretch>
        </p:blipFill>
        <p:spPr>
          <a:xfrm>
            <a:off x="2052032" y="1325563"/>
            <a:ext cx="7894608" cy="4952237"/>
          </a:xfrm>
        </p:spPr>
      </p:pic>
    </p:spTree>
    <p:extLst>
      <p:ext uri="{BB962C8B-B14F-4D97-AF65-F5344CB8AC3E}">
        <p14:creationId xmlns:p14="http://schemas.microsoft.com/office/powerpoint/2010/main" val="14334338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45160" y="403225"/>
            <a:ext cx="10515600" cy="4351338"/>
          </a:xfrm>
        </p:spPr>
        <p:txBody>
          <a:bodyPr/>
          <a:lstStyle/>
          <a:p>
            <a:pPr marL="0" indent="0">
              <a:buNone/>
            </a:pPr>
            <a:r>
              <a:rPr lang="en-US" dirty="0"/>
              <a:t>• Geometric mean – Let x1, x2, …, </a:t>
            </a:r>
            <a:r>
              <a:rPr lang="en-US" dirty="0" err="1"/>
              <a:t>xN</a:t>
            </a:r>
            <a:r>
              <a:rPr lang="en-US" dirty="0"/>
              <a:t> be a set of ‘N’ values or observations. Geometric mean  is the Nth root of the product of N items. The formula for computing geometric mean is  given as follows: </a:t>
            </a:r>
          </a:p>
          <a:p>
            <a:endParaRPr lang="en-US" dirty="0"/>
          </a:p>
        </p:txBody>
      </p:sp>
      <p:pic>
        <p:nvPicPr>
          <p:cNvPr id="5" name="Picture 4">
            <a:extLst>
              <a:ext uri="{FF2B5EF4-FFF2-40B4-BE49-F238E27FC236}">
                <a16:creationId xmlns="" xmlns:a16="http://schemas.microsoft.com/office/drawing/2014/main" id="{0AC14D35-714A-3A3B-11FE-3A51559583A6}"/>
              </a:ext>
            </a:extLst>
          </p:cNvPr>
          <p:cNvPicPr>
            <a:picLocks noChangeAspect="1"/>
          </p:cNvPicPr>
          <p:nvPr/>
        </p:nvPicPr>
        <p:blipFill>
          <a:blip r:embed="rId2"/>
          <a:stretch>
            <a:fillRect/>
          </a:stretch>
        </p:blipFill>
        <p:spPr>
          <a:xfrm>
            <a:off x="2684921" y="1786861"/>
            <a:ext cx="5209568" cy="885219"/>
          </a:xfrm>
          <a:prstGeom prst="rect">
            <a:avLst/>
          </a:prstGeom>
        </p:spPr>
      </p:pic>
      <p:pic>
        <p:nvPicPr>
          <p:cNvPr id="7" name="Picture 6">
            <a:extLst>
              <a:ext uri="{FF2B5EF4-FFF2-40B4-BE49-F238E27FC236}">
                <a16:creationId xmlns="" xmlns:a16="http://schemas.microsoft.com/office/drawing/2014/main" id="{4B7CC299-96E2-963F-A7C4-35AB274D6B4E}"/>
              </a:ext>
            </a:extLst>
          </p:cNvPr>
          <p:cNvPicPr>
            <a:picLocks noChangeAspect="1"/>
          </p:cNvPicPr>
          <p:nvPr/>
        </p:nvPicPr>
        <p:blipFill>
          <a:blip r:embed="rId3"/>
          <a:stretch>
            <a:fillRect/>
          </a:stretch>
        </p:blipFill>
        <p:spPr>
          <a:xfrm>
            <a:off x="435967" y="2898131"/>
            <a:ext cx="10933985" cy="1365289"/>
          </a:xfrm>
          <a:prstGeom prst="rect">
            <a:avLst/>
          </a:prstGeom>
        </p:spPr>
      </p:pic>
      <p:pic>
        <p:nvPicPr>
          <p:cNvPr id="9" name="Picture 8">
            <a:extLst>
              <a:ext uri="{FF2B5EF4-FFF2-40B4-BE49-F238E27FC236}">
                <a16:creationId xmlns="" xmlns:a16="http://schemas.microsoft.com/office/drawing/2014/main" id="{CF0D4EF4-A688-5361-4834-B144478707FB}"/>
              </a:ext>
            </a:extLst>
          </p:cNvPr>
          <p:cNvPicPr>
            <a:picLocks noChangeAspect="1"/>
          </p:cNvPicPr>
          <p:nvPr/>
        </p:nvPicPr>
        <p:blipFill>
          <a:blip r:embed="rId4"/>
          <a:stretch>
            <a:fillRect/>
          </a:stretch>
        </p:blipFill>
        <p:spPr>
          <a:xfrm>
            <a:off x="3045537" y="4263420"/>
            <a:ext cx="4488335" cy="1541059"/>
          </a:xfrm>
          <a:prstGeom prst="rect">
            <a:avLst/>
          </a:prstGeom>
        </p:spPr>
      </p:pic>
      <p:sp>
        <p:nvSpPr>
          <p:cNvPr id="11" name="TextBox 10">
            <a:extLst>
              <a:ext uri="{FF2B5EF4-FFF2-40B4-BE49-F238E27FC236}">
                <a16:creationId xmlns="" xmlns:a16="http://schemas.microsoft.com/office/drawing/2014/main" id="{721D1FED-6D3D-AC3A-8CD2-022DF8609F1F}"/>
              </a:ext>
            </a:extLst>
          </p:cNvPr>
          <p:cNvSpPr txBox="1"/>
          <p:nvPr/>
        </p:nvSpPr>
        <p:spPr>
          <a:xfrm>
            <a:off x="838200" y="5858811"/>
            <a:ext cx="11089640" cy="1384995"/>
          </a:xfrm>
          <a:prstGeom prst="rect">
            <a:avLst/>
          </a:prstGeom>
          <a:noFill/>
        </p:spPr>
        <p:txBody>
          <a:bodyPr wrap="square">
            <a:spAutoFit/>
          </a:bodyPr>
          <a:lstStyle/>
          <a:p>
            <a:r>
              <a:rPr lang="en-IN" sz="2400" dirty="0"/>
              <a:t>The problem of mean is its extreme sensitiveness to noise. Even small changes in the input  affect the mean drastically.</a:t>
            </a:r>
          </a:p>
          <a:p>
            <a:endParaRPr lang="en-IN" dirty="0"/>
          </a:p>
          <a:p>
            <a:r>
              <a:rPr lang="en-IN" dirty="0"/>
              <a:t>Sridhar, S; Vijayalakshmi, M. Machine Learning (p. 39). Kindle Edition. </a:t>
            </a:r>
          </a:p>
        </p:txBody>
      </p:sp>
    </p:spTree>
    <p:extLst>
      <p:ext uri="{BB962C8B-B14F-4D97-AF65-F5344CB8AC3E}">
        <p14:creationId xmlns:p14="http://schemas.microsoft.com/office/powerpoint/2010/main" val="17034579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65480" y="758824"/>
            <a:ext cx="10515600" cy="5347335"/>
          </a:xfrm>
        </p:spPr>
        <p:txBody>
          <a:bodyPr/>
          <a:lstStyle/>
          <a:p>
            <a:r>
              <a:rPr lang="en-US" dirty="0"/>
              <a:t>Median – The middle value in the distribution is called median. </a:t>
            </a:r>
            <a:r>
              <a:rPr lang="en-US" dirty="0">
                <a:solidFill>
                  <a:srgbClr val="0070C0"/>
                </a:solidFill>
              </a:rPr>
              <a:t>If the total number of items  in the distribution is odd, then the middle value is called median. </a:t>
            </a:r>
          </a:p>
          <a:p>
            <a:r>
              <a:rPr lang="en-US" dirty="0">
                <a:solidFill>
                  <a:srgbClr val="0070C0"/>
                </a:solidFill>
              </a:rPr>
              <a:t>If the numbers are even, then  the average value of two items in the </a:t>
            </a:r>
            <a:r>
              <a:rPr lang="en-US" dirty="0" err="1">
                <a:solidFill>
                  <a:srgbClr val="0070C0"/>
                </a:solidFill>
              </a:rPr>
              <a:t>centre</a:t>
            </a:r>
            <a:r>
              <a:rPr lang="en-US" dirty="0">
                <a:solidFill>
                  <a:srgbClr val="0070C0"/>
                </a:solidFill>
              </a:rPr>
              <a:t> is the median. </a:t>
            </a:r>
          </a:p>
          <a:p>
            <a:r>
              <a:rPr lang="en-US" dirty="0"/>
              <a:t>It can be observed that the median  is the value where xi is divided into two equal halves, with half of the values being lower than  the median and half higher than the median. </a:t>
            </a:r>
          </a:p>
          <a:p>
            <a:r>
              <a:rPr lang="en-US" dirty="0"/>
              <a:t>A median class is that class where (N/2)</a:t>
            </a:r>
            <a:r>
              <a:rPr lang="en-US" dirty="0" err="1"/>
              <a:t>th</a:t>
            </a:r>
            <a:r>
              <a:rPr lang="en-US" dirty="0"/>
              <a:t> item is  present. </a:t>
            </a:r>
          </a:p>
          <a:p>
            <a:endParaRPr lang="en-US" dirty="0"/>
          </a:p>
        </p:txBody>
      </p:sp>
    </p:spTree>
    <p:extLst>
      <p:ext uri="{BB962C8B-B14F-4D97-AF65-F5344CB8AC3E}">
        <p14:creationId xmlns:p14="http://schemas.microsoft.com/office/powerpoint/2010/main" val="21234935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716280" y="626745"/>
            <a:ext cx="10515600" cy="4351338"/>
          </a:xfrm>
        </p:spPr>
        <p:txBody>
          <a:bodyPr/>
          <a:lstStyle/>
          <a:p>
            <a:r>
              <a:rPr lang="en-US" dirty="0"/>
              <a:t>Median class is that class where N/2</a:t>
            </a:r>
            <a:r>
              <a:rPr lang="en-US" sz="2000" baseline="30000" dirty="0"/>
              <a:t>th</a:t>
            </a:r>
            <a:r>
              <a:rPr lang="en-US" dirty="0"/>
              <a:t> item is present. </a:t>
            </a:r>
          </a:p>
          <a:p>
            <a:r>
              <a:rPr lang="en-US" dirty="0"/>
              <a:t>Here, </a:t>
            </a:r>
            <a:r>
              <a:rPr lang="en-US" dirty="0" err="1"/>
              <a:t>i</a:t>
            </a:r>
            <a:r>
              <a:rPr lang="en-US" dirty="0"/>
              <a:t> is the class interval of the  median class and L1 is the lower limit of median class, f is the frequency of the median class, and  </a:t>
            </a:r>
            <a:r>
              <a:rPr lang="en-US" dirty="0" err="1"/>
              <a:t>cf</a:t>
            </a:r>
            <a:r>
              <a:rPr lang="en-US" dirty="0"/>
              <a:t> is the cumulative frequency of all classes preceding median. </a:t>
            </a:r>
          </a:p>
          <a:p>
            <a:endParaRPr lang="en-US" dirty="0"/>
          </a:p>
        </p:txBody>
      </p:sp>
      <p:pic>
        <p:nvPicPr>
          <p:cNvPr id="7" name="Picture 6">
            <a:extLst>
              <a:ext uri="{FF2B5EF4-FFF2-40B4-BE49-F238E27FC236}">
                <a16:creationId xmlns="" xmlns:a16="http://schemas.microsoft.com/office/drawing/2014/main" id="{A6E043CD-1C00-F7F9-C23A-0A18DFEBC88F}"/>
              </a:ext>
            </a:extLst>
          </p:cNvPr>
          <p:cNvPicPr>
            <a:picLocks noChangeAspect="1"/>
          </p:cNvPicPr>
          <p:nvPr/>
        </p:nvPicPr>
        <p:blipFill>
          <a:blip r:embed="rId2"/>
          <a:stretch>
            <a:fillRect/>
          </a:stretch>
        </p:blipFill>
        <p:spPr>
          <a:xfrm>
            <a:off x="2048361" y="3469278"/>
            <a:ext cx="7078069" cy="1508805"/>
          </a:xfrm>
          <a:prstGeom prst="rect">
            <a:avLst/>
          </a:prstGeom>
        </p:spPr>
      </p:pic>
    </p:spTree>
    <p:extLst>
      <p:ext uri="{BB962C8B-B14F-4D97-AF65-F5344CB8AC3E}">
        <p14:creationId xmlns:p14="http://schemas.microsoft.com/office/powerpoint/2010/main" val="13260977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657224"/>
            <a:ext cx="10515600" cy="5733415"/>
          </a:xfrm>
        </p:spPr>
        <p:txBody>
          <a:bodyPr/>
          <a:lstStyle/>
          <a:p>
            <a:r>
              <a:rPr lang="en-US" dirty="0"/>
              <a:t>3. Mode – Mode is the value that occurs more </a:t>
            </a:r>
            <a:r>
              <a:rPr lang="en-US" dirty="0">
                <a:solidFill>
                  <a:srgbClr val="0070C0"/>
                </a:solidFill>
              </a:rPr>
              <a:t>frequently in the dataset. In other words, the  value that has the highest frequency is called mode. </a:t>
            </a:r>
          </a:p>
          <a:p>
            <a:r>
              <a:rPr lang="en-US" dirty="0"/>
              <a:t>Mode is only for discrete data and is not  applicable for continuous data as there are no repeated values in continuous data.  </a:t>
            </a:r>
          </a:p>
          <a:p>
            <a:r>
              <a:rPr lang="en-US" dirty="0"/>
              <a:t>The procedure for finding the mode is to calculate the frequencies for all the values in the  data, and mode is the value (or values) with the highest frequency. </a:t>
            </a:r>
          </a:p>
          <a:p>
            <a:r>
              <a:rPr lang="en-US" dirty="0"/>
              <a:t>Normally, the dataset is  classified as unimodal, bimodal and trimodal with modes 1, 2 and 3, respectively. </a:t>
            </a:r>
          </a:p>
          <a:p>
            <a:endParaRPr lang="en-US" dirty="0"/>
          </a:p>
        </p:txBody>
      </p:sp>
    </p:spTree>
    <p:extLst>
      <p:ext uri="{BB962C8B-B14F-4D97-AF65-F5344CB8AC3E}">
        <p14:creationId xmlns:p14="http://schemas.microsoft.com/office/powerpoint/2010/main" val="1063020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838200" y="843280"/>
            <a:ext cx="10515600" cy="5333683"/>
          </a:xfrm>
        </p:spPr>
        <p:txBody>
          <a:bodyPr>
            <a:normAutofit/>
          </a:bodyPr>
          <a:lstStyle/>
          <a:p>
            <a:pPr marL="0" indent="0" algn="just">
              <a:buNone/>
            </a:pPr>
            <a:endParaRPr lang="en-US" b="1" u="sng" dirty="0">
              <a:solidFill>
                <a:schemeClr val="accent5">
                  <a:lumMod val="75000"/>
                </a:schemeClr>
              </a:solidFill>
            </a:endParaRPr>
          </a:p>
          <a:p>
            <a:pPr marL="0" indent="0" algn="just">
              <a:buNone/>
            </a:pPr>
            <a:r>
              <a:rPr lang="en-US" b="1" u="sng" dirty="0">
                <a:solidFill>
                  <a:schemeClr val="accent5">
                    <a:lumMod val="75000"/>
                  </a:schemeClr>
                </a:solidFill>
              </a:rPr>
              <a:t>4.Veracity of data :</a:t>
            </a:r>
          </a:p>
          <a:p>
            <a:pPr marL="0" indent="0" algn="just">
              <a:buNone/>
            </a:pPr>
            <a:endParaRPr lang="en-US" dirty="0"/>
          </a:p>
          <a:p>
            <a:pPr marL="0" indent="0" algn="just">
              <a:buNone/>
            </a:pPr>
            <a:r>
              <a:rPr lang="en-US" dirty="0"/>
              <a:t>Veracity of data deals with aspects like conformity to the facts, </a:t>
            </a:r>
            <a:r>
              <a:rPr lang="en-US" dirty="0">
                <a:solidFill>
                  <a:schemeClr val="accent5">
                    <a:lumMod val="75000"/>
                  </a:schemeClr>
                </a:solidFill>
              </a:rPr>
              <a:t>truthfulness, believability, and confidence in data</a:t>
            </a:r>
            <a:r>
              <a:rPr lang="en-US" dirty="0"/>
              <a:t>. </a:t>
            </a:r>
          </a:p>
          <a:p>
            <a:pPr algn="just"/>
            <a:r>
              <a:rPr lang="en-US" dirty="0"/>
              <a:t>There may be many sources of error such as technical errors, typographical errors, and human errors. </a:t>
            </a:r>
          </a:p>
          <a:p>
            <a:pPr algn="just"/>
            <a:r>
              <a:rPr lang="en-US" dirty="0"/>
              <a:t>So, veracity is one of  the most important aspects of data.  </a:t>
            </a:r>
          </a:p>
          <a:p>
            <a:pPr marL="0" indent="0">
              <a:buNone/>
            </a:pPr>
            <a:r>
              <a:rPr lang="en-US" dirty="0"/>
              <a:t> </a:t>
            </a:r>
          </a:p>
        </p:txBody>
      </p:sp>
    </p:spTree>
    <p:extLst>
      <p:ext uri="{BB962C8B-B14F-4D97-AF65-F5344CB8AC3E}">
        <p14:creationId xmlns:p14="http://schemas.microsoft.com/office/powerpoint/2010/main" val="27293073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35000" y="606424"/>
            <a:ext cx="10515600" cy="5895975"/>
          </a:xfrm>
        </p:spPr>
        <p:txBody>
          <a:bodyPr>
            <a:normAutofit fontScale="92500" lnSpcReduction="10000"/>
          </a:bodyPr>
          <a:lstStyle/>
          <a:p>
            <a:pPr marL="0" indent="0">
              <a:buNone/>
            </a:pPr>
            <a:r>
              <a:rPr lang="en-US" dirty="0"/>
              <a:t>2.5.3 Dispersion</a:t>
            </a:r>
          </a:p>
          <a:p>
            <a:r>
              <a:rPr lang="en-US" dirty="0"/>
              <a:t>The </a:t>
            </a:r>
            <a:r>
              <a:rPr lang="en-US" dirty="0" err="1">
                <a:solidFill>
                  <a:srgbClr val="0070C0"/>
                </a:solidFill>
              </a:rPr>
              <a:t>spreadout</a:t>
            </a:r>
            <a:r>
              <a:rPr lang="en-US" dirty="0">
                <a:solidFill>
                  <a:srgbClr val="0070C0"/>
                </a:solidFill>
              </a:rPr>
              <a:t> of a set of data around the central tendency </a:t>
            </a:r>
            <a:r>
              <a:rPr lang="en-US" dirty="0"/>
              <a:t>(mean, median or mode) is called  dispersion. </a:t>
            </a:r>
          </a:p>
          <a:p>
            <a:r>
              <a:rPr lang="en-US" dirty="0"/>
              <a:t>Dispersion is represented by various ways such as </a:t>
            </a:r>
            <a:r>
              <a:rPr lang="en-US" dirty="0">
                <a:solidFill>
                  <a:srgbClr val="0070C0"/>
                </a:solidFill>
              </a:rPr>
              <a:t>range, variance, standard deviation,  and standard error. </a:t>
            </a:r>
            <a:r>
              <a:rPr lang="en-US" dirty="0"/>
              <a:t>These are second order measures. </a:t>
            </a:r>
          </a:p>
          <a:p>
            <a:pPr marL="0" indent="0">
              <a:buNone/>
            </a:pPr>
            <a:r>
              <a:rPr lang="en-US" dirty="0"/>
              <a:t>The most common measures of the dispersion  data are listed below: </a:t>
            </a:r>
          </a:p>
          <a:p>
            <a:pPr marL="0" indent="0">
              <a:buNone/>
            </a:pPr>
            <a:r>
              <a:rPr lang="en-US" dirty="0">
                <a:solidFill>
                  <a:srgbClr val="0070C0"/>
                </a:solidFill>
              </a:rPr>
              <a:t>Range</a:t>
            </a:r>
            <a:r>
              <a:rPr lang="en-US" dirty="0"/>
              <a:t> </a:t>
            </a:r>
          </a:p>
          <a:p>
            <a:r>
              <a:rPr lang="en-US" dirty="0"/>
              <a:t>Range is the difference between the maximum and minimum of values of the given list  of data.  </a:t>
            </a:r>
          </a:p>
          <a:p>
            <a:pPr marL="0" indent="0">
              <a:buNone/>
            </a:pPr>
            <a:r>
              <a:rPr lang="en-US" dirty="0">
                <a:solidFill>
                  <a:srgbClr val="0070C0"/>
                </a:solidFill>
              </a:rPr>
              <a:t>Standard Deviation </a:t>
            </a:r>
          </a:p>
          <a:p>
            <a:r>
              <a:rPr lang="en-US" dirty="0"/>
              <a:t>The mean does not convey much more than a middle point. For example,  the following datasets {10, 20, 30} and {10, 50, 0} both have a mean of 20. </a:t>
            </a:r>
          </a:p>
          <a:p>
            <a:r>
              <a:rPr lang="en-US" dirty="0"/>
              <a:t>The difference between  these two sets is the spread of data.  Standard deviation is the average distance from the mean of the dataset to each point.  </a:t>
            </a:r>
          </a:p>
          <a:p>
            <a:endParaRPr lang="en-US" dirty="0"/>
          </a:p>
          <a:p>
            <a:pPr marL="0" indent="0">
              <a:buNone/>
            </a:pPr>
            <a:endParaRPr lang="en-US" dirty="0"/>
          </a:p>
        </p:txBody>
      </p:sp>
    </p:spTree>
    <p:extLst>
      <p:ext uri="{BB962C8B-B14F-4D97-AF65-F5344CB8AC3E}">
        <p14:creationId xmlns:p14="http://schemas.microsoft.com/office/powerpoint/2010/main" val="31738967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95960" y="575945"/>
            <a:ext cx="10515600" cy="4351338"/>
          </a:xfrm>
        </p:spPr>
        <p:txBody>
          <a:bodyPr>
            <a:normAutofit/>
          </a:bodyPr>
          <a:lstStyle/>
          <a:p>
            <a:r>
              <a:rPr lang="en-US" dirty="0"/>
              <a:t>The formula for sample standard deviation is given by:</a:t>
            </a:r>
          </a:p>
          <a:p>
            <a:endParaRPr lang="en-US" dirty="0"/>
          </a:p>
          <a:p>
            <a:endParaRPr lang="en-US" dirty="0"/>
          </a:p>
          <a:p>
            <a:endParaRPr lang="en-US" dirty="0"/>
          </a:p>
          <a:p>
            <a:endParaRPr lang="en-US" dirty="0"/>
          </a:p>
          <a:p>
            <a:r>
              <a:rPr lang="en-US" dirty="0"/>
              <a:t>Here, N is the size of the population, xi is observation or value from the population and m is  the population mean.</a:t>
            </a:r>
          </a:p>
          <a:p>
            <a:pPr marL="0" indent="0">
              <a:buNone/>
            </a:pPr>
            <a:endParaRPr lang="en-US" dirty="0"/>
          </a:p>
        </p:txBody>
      </p:sp>
      <p:pic>
        <p:nvPicPr>
          <p:cNvPr id="5" name="Picture 4">
            <a:extLst>
              <a:ext uri="{FF2B5EF4-FFF2-40B4-BE49-F238E27FC236}">
                <a16:creationId xmlns="" xmlns:a16="http://schemas.microsoft.com/office/drawing/2014/main" id="{0BEB94C4-99B1-A3A0-510E-41878BF0902F}"/>
              </a:ext>
            </a:extLst>
          </p:cNvPr>
          <p:cNvPicPr>
            <a:picLocks noChangeAspect="1"/>
          </p:cNvPicPr>
          <p:nvPr/>
        </p:nvPicPr>
        <p:blipFill>
          <a:blip r:embed="rId2"/>
          <a:stretch>
            <a:fillRect/>
          </a:stretch>
        </p:blipFill>
        <p:spPr>
          <a:xfrm>
            <a:off x="3686746" y="1300480"/>
            <a:ext cx="2267014" cy="1295437"/>
          </a:xfrm>
          <a:prstGeom prst="rect">
            <a:avLst/>
          </a:prstGeom>
        </p:spPr>
      </p:pic>
    </p:spTree>
    <p:extLst>
      <p:ext uri="{BB962C8B-B14F-4D97-AF65-F5344CB8AC3E}">
        <p14:creationId xmlns:p14="http://schemas.microsoft.com/office/powerpoint/2010/main" val="5879227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2C17498-B2AA-4C16-2055-C1E524F8491D}"/>
              </a:ext>
            </a:extLst>
          </p:cNvPr>
          <p:cNvPicPr>
            <a:picLocks noChangeAspect="1"/>
          </p:cNvPicPr>
          <p:nvPr/>
        </p:nvPicPr>
        <p:blipFill>
          <a:blip r:embed="rId2"/>
          <a:stretch>
            <a:fillRect/>
          </a:stretch>
        </p:blipFill>
        <p:spPr>
          <a:xfrm>
            <a:off x="599597" y="978195"/>
            <a:ext cx="10992805" cy="4221126"/>
          </a:xfrm>
          <a:prstGeom prst="rect">
            <a:avLst/>
          </a:prstGeom>
        </p:spPr>
      </p:pic>
    </p:spTree>
    <p:extLst>
      <p:ext uri="{BB962C8B-B14F-4D97-AF65-F5344CB8AC3E}">
        <p14:creationId xmlns:p14="http://schemas.microsoft.com/office/powerpoint/2010/main" val="6589133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655320" y="708024"/>
            <a:ext cx="10515600" cy="5733415"/>
          </a:xfrm>
        </p:spPr>
        <p:txBody>
          <a:bodyPr>
            <a:normAutofit/>
          </a:bodyPr>
          <a:lstStyle/>
          <a:p>
            <a:r>
              <a:rPr lang="en-US" dirty="0"/>
              <a:t>For patients’ age list {12, 14, 19, 22, 24, 26, 28, 31, 34}, find the IQR. </a:t>
            </a:r>
          </a:p>
          <a:p>
            <a:r>
              <a:rPr lang="en-US" dirty="0"/>
              <a:t> Solution: The median is in the fifth position. In this case, 24 is the median. </a:t>
            </a:r>
          </a:p>
          <a:p>
            <a:r>
              <a:rPr lang="en-US" dirty="0"/>
              <a:t>The </a:t>
            </a:r>
            <a:r>
              <a:rPr lang="en-US" dirty="0">
                <a:solidFill>
                  <a:srgbClr val="0070C0"/>
                </a:solidFill>
              </a:rPr>
              <a:t>first quartile is  median of the scores below the mean </a:t>
            </a:r>
            <a:r>
              <a:rPr lang="en-US" dirty="0"/>
              <a:t>i.e., {12, 14, 19, 22}. Hence, it’s the median of the list </a:t>
            </a:r>
            <a:r>
              <a:rPr lang="en-US" dirty="0">
                <a:solidFill>
                  <a:srgbClr val="0070C0"/>
                </a:solidFill>
              </a:rPr>
              <a:t>below 24</a:t>
            </a:r>
            <a:r>
              <a:rPr lang="en-US" dirty="0"/>
              <a:t>.  </a:t>
            </a:r>
          </a:p>
          <a:p>
            <a:r>
              <a:rPr lang="en-US" dirty="0"/>
              <a:t>In this case, the median is the average of the </a:t>
            </a:r>
            <a:r>
              <a:rPr lang="en-US" dirty="0">
                <a:solidFill>
                  <a:srgbClr val="0070C0"/>
                </a:solidFill>
              </a:rPr>
              <a:t>second and third values</a:t>
            </a:r>
            <a:r>
              <a:rPr lang="en-US" dirty="0"/>
              <a:t>, that is, Q</a:t>
            </a:r>
            <a:r>
              <a:rPr lang="en-US" baseline="-25000" dirty="0"/>
              <a:t>0.25</a:t>
            </a:r>
            <a:r>
              <a:rPr lang="en-US" dirty="0"/>
              <a:t> = 16.5. </a:t>
            </a:r>
          </a:p>
          <a:p>
            <a:r>
              <a:rPr lang="en-US" dirty="0"/>
              <a:t>Similarly,  the </a:t>
            </a:r>
            <a:r>
              <a:rPr lang="en-US" dirty="0">
                <a:solidFill>
                  <a:srgbClr val="0070C0"/>
                </a:solidFill>
              </a:rPr>
              <a:t>third quartile is the median of the values above the median</a:t>
            </a:r>
            <a:r>
              <a:rPr lang="en-US" dirty="0"/>
              <a:t>, that is {26, 28, 31, 34}. </a:t>
            </a:r>
          </a:p>
          <a:p>
            <a:r>
              <a:rPr lang="en-US" dirty="0"/>
              <a:t>So, </a:t>
            </a:r>
            <a:r>
              <a:rPr lang="en-US" dirty="0">
                <a:solidFill>
                  <a:srgbClr val="0070C0"/>
                </a:solidFill>
              </a:rPr>
              <a:t>Q</a:t>
            </a:r>
            <a:r>
              <a:rPr lang="en-US" baseline="-25000" dirty="0">
                <a:solidFill>
                  <a:srgbClr val="0070C0"/>
                </a:solidFill>
              </a:rPr>
              <a:t>0.75</a:t>
            </a:r>
            <a:r>
              <a:rPr lang="en-US" dirty="0">
                <a:solidFill>
                  <a:srgbClr val="0070C0"/>
                </a:solidFill>
              </a:rPr>
              <a:t> is the  average of the seventh and eighth score</a:t>
            </a:r>
            <a:r>
              <a:rPr lang="en-US" dirty="0"/>
              <a:t>. In this case, it is 28 + 31/2 = 59/2 = 29.5.  Hence, the IQR using </a:t>
            </a:r>
          </a:p>
          <a:p>
            <a:r>
              <a:rPr lang="en-US" dirty="0"/>
              <a:t>Eq. (2.10) is:  = Q</a:t>
            </a:r>
            <a:r>
              <a:rPr lang="en-US" baseline="-25000" dirty="0"/>
              <a:t>0.75</a:t>
            </a:r>
            <a:r>
              <a:rPr lang="en-US" dirty="0"/>
              <a:t> – Q</a:t>
            </a:r>
            <a:r>
              <a:rPr lang="en-US" baseline="-25000" dirty="0"/>
              <a:t>0.25</a:t>
            </a:r>
            <a:r>
              <a:rPr lang="en-US" dirty="0"/>
              <a:t>  = 29.5-16.5 = 13 </a:t>
            </a:r>
          </a:p>
          <a:p>
            <a:pPr marL="0" indent="0">
              <a:buNone/>
            </a:pPr>
            <a:endParaRPr lang="en-US" dirty="0"/>
          </a:p>
        </p:txBody>
      </p:sp>
    </p:spTree>
    <p:extLst>
      <p:ext uri="{BB962C8B-B14F-4D97-AF65-F5344CB8AC3E}">
        <p14:creationId xmlns:p14="http://schemas.microsoft.com/office/powerpoint/2010/main" val="1613085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8ADE6906-8BBA-C0C8-F0B2-5D5A3009D6FD}"/>
              </a:ext>
            </a:extLst>
          </p:cNvPr>
          <p:cNvPicPr>
            <a:picLocks noGrp="1" noChangeAspect="1"/>
          </p:cNvPicPr>
          <p:nvPr>
            <p:ph idx="1"/>
          </p:nvPr>
        </p:nvPicPr>
        <p:blipFill>
          <a:blip r:embed="rId2"/>
          <a:stretch>
            <a:fillRect/>
          </a:stretch>
        </p:blipFill>
        <p:spPr>
          <a:xfrm>
            <a:off x="781711" y="1752600"/>
            <a:ext cx="10628578" cy="2418080"/>
          </a:xfrm>
        </p:spPr>
      </p:pic>
    </p:spTree>
    <p:extLst>
      <p:ext uri="{BB962C8B-B14F-4D97-AF65-F5344CB8AC3E}">
        <p14:creationId xmlns:p14="http://schemas.microsoft.com/office/powerpoint/2010/main" val="1123479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9A6D002-089F-5EA7-4D91-641FC89E9AB0}"/>
              </a:ext>
            </a:extLst>
          </p:cNvPr>
          <p:cNvSpPr>
            <a:spLocks noGrp="1"/>
          </p:cNvSpPr>
          <p:nvPr>
            <p:ph idx="1"/>
          </p:nvPr>
        </p:nvSpPr>
        <p:spPr>
          <a:xfrm>
            <a:off x="594360" y="616584"/>
            <a:ext cx="10515600" cy="5855335"/>
          </a:xfrm>
        </p:spPr>
        <p:txBody>
          <a:bodyPr>
            <a:normAutofit/>
          </a:bodyPr>
          <a:lstStyle/>
          <a:p>
            <a:pPr marL="0" indent="0">
              <a:buNone/>
            </a:pPr>
            <a:r>
              <a:rPr lang="en-US" dirty="0"/>
              <a:t>Five-point Summary and Box Plots </a:t>
            </a:r>
          </a:p>
          <a:p>
            <a:r>
              <a:rPr lang="en-US" dirty="0"/>
              <a:t>The median, quartiles Q1 and Q3, and minimum  and maximum written in the order &lt; Minimum, Q1, Median, Q3, Maximum &gt; is known as  five-point summary. </a:t>
            </a:r>
          </a:p>
          <a:p>
            <a:r>
              <a:rPr lang="en-US" dirty="0"/>
              <a:t> Box plots are suitable for </a:t>
            </a:r>
            <a:r>
              <a:rPr lang="en-US" dirty="0">
                <a:solidFill>
                  <a:srgbClr val="0070C0"/>
                </a:solidFill>
              </a:rPr>
              <a:t>continuous variables and a nominal variable. </a:t>
            </a:r>
          </a:p>
          <a:p>
            <a:r>
              <a:rPr lang="en-US" dirty="0"/>
              <a:t>Box plots can be used  to illustrate data distributions and summary of data. </a:t>
            </a:r>
          </a:p>
          <a:p>
            <a:r>
              <a:rPr lang="en-US" dirty="0"/>
              <a:t>It is the popular way for plotting five number  summaries. </a:t>
            </a:r>
          </a:p>
          <a:p>
            <a:r>
              <a:rPr lang="en-US" dirty="0"/>
              <a:t>A Box plot is also known as a Box and whisker plot. </a:t>
            </a:r>
          </a:p>
          <a:p>
            <a:r>
              <a:rPr lang="en-US" dirty="0"/>
              <a:t> The box contains bulk of the data. These data are between first and third quartiles. The line  inside the box indicates location – mostly median of the data. </a:t>
            </a:r>
          </a:p>
          <a:p>
            <a:endParaRPr lang="en-US" dirty="0"/>
          </a:p>
        </p:txBody>
      </p:sp>
    </p:spTree>
    <p:extLst>
      <p:ext uri="{BB962C8B-B14F-4D97-AF65-F5344CB8AC3E}">
        <p14:creationId xmlns:p14="http://schemas.microsoft.com/office/powerpoint/2010/main" val="38494276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0E80813-4FE5-AC1B-71E8-5E6E13A5CC6C}"/>
              </a:ext>
            </a:extLst>
          </p:cNvPr>
          <p:cNvPicPr>
            <a:picLocks noChangeAspect="1"/>
          </p:cNvPicPr>
          <p:nvPr/>
        </p:nvPicPr>
        <p:blipFill>
          <a:blip r:embed="rId2"/>
          <a:stretch>
            <a:fillRect/>
          </a:stretch>
        </p:blipFill>
        <p:spPr>
          <a:xfrm>
            <a:off x="666579" y="426721"/>
            <a:ext cx="11083462" cy="5557520"/>
          </a:xfrm>
          <a:prstGeom prst="rect">
            <a:avLst/>
          </a:prstGeom>
        </p:spPr>
      </p:pic>
    </p:spTree>
    <p:extLst>
      <p:ext uri="{BB962C8B-B14F-4D97-AF65-F5344CB8AC3E}">
        <p14:creationId xmlns:p14="http://schemas.microsoft.com/office/powerpoint/2010/main" val="26078732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15687B-0514-DE1F-164F-7424D324F28E}"/>
              </a:ext>
            </a:extLst>
          </p:cNvPr>
          <p:cNvSpPr>
            <a:spLocks noGrp="1"/>
          </p:cNvSpPr>
          <p:nvPr>
            <p:ph type="title"/>
          </p:nvPr>
        </p:nvSpPr>
        <p:spPr>
          <a:xfrm>
            <a:off x="179440" y="52438"/>
            <a:ext cx="10515600" cy="521220"/>
          </a:xfrm>
        </p:spPr>
        <p:txBody>
          <a:bodyPr>
            <a:normAutofit fontScale="90000"/>
          </a:bodyPr>
          <a:lstStyle/>
          <a:p>
            <a:r>
              <a:rPr lang="en-IN" dirty="0"/>
              <a:t>For understanding</a:t>
            </a:r>
          </a:p>
        </p:txBody>
      </p:sp>
      <p:sp>
        <p:nvSpPr>
          <p:cNvPr id="3" name="Content Placeholder 2">
            <a:extLst>
              <a:ext uri="{FF2B5EF4-FFF2-40B4-BE49-F238E27FC236}">
                <a16:creationId xmlns="" xmlns:a16="http://schemas.microsoft.com/office/drawing/2014/main" id="{073DB6E1-DDF9-F502-E2D4-5681E1088DAF}"/>
              </a:ext>
            </a:extLst>
          </p:cNvPr>
          <p:cNvSpPr>
            <a:spLocks noGrp="1"/>
          </p:cNvSpPr>
          <p:nvPr>
            <p:ph idx="1"/>
          </p:nvPr>
        </p:nvSpPr>
        <p:spPr>
          <a:xfrm>
            <a:off x="553064" y="678426"/>
            <a:ext cx="10515600" cy="5997677"/>
          </a:xfrm>
        </p:spPr>
        <p:txBody>
          <a:bodyPr>
            <a:normAutofit lnSpcReduction="10000"/>
          </a:bodyPr>
          <a:lstStyle/>
          <a:p>
            <a:r>
              <a:rPr lang="en-US" b="0" i="0" dirty="0">
                <a:solidFill>
                  <a:srgbClr val="202124"/>
                </a:solidFill>
                <a:effectLst/>
                <a:latin typeface="Google Sans"/>
              </a:rPr>
              <a:t>Skewness is a measure of symmetry, or more precisely, the lack of symmetry. </a:t>
            </a:r>
          </a:p>
          <a:p>
            <a:r>
              <a:rPr lang="en-US" b="0" i="0" dirty="0">
                <a:solidFill>
                  <a:srgbClr val="202124"/>
                </a:solidFill>
                <a:effectLst/>
                <a:latin typeface="Google Sans"/>
              </a:rPr>
              <a:t>A distribution, or </a:t>
            </a:r>
            <a:r>
              <a:rPr lang="en-US" b="0" i="0" u="sng" dirty="0">
                <a:solidFill>
                  <a:schemeClr val="accent1"/>
                </a:solidFill>
                <a:effectLst/>
                <a:latin typeface="Google Sans"/>
              </a:rPr>
              <a:t>data set, is symmetric if it looks the same to the left and right of the center point. </a:t>
            </a:r>
          </a:p>
          <a:p>
            <a:r>
              <a:rPr lang="en-US" b="0" i="0" dirty="0">
                <a:solidFill>
                  <a:srgbClr val="202124"/>
                </a:solidFill>
                <a:effectLst/>
                <a:latin typeface="Google Sans"/>
              </a:rPr>
              <a:t>Kurtosis is a measure of </a:t>
            </a:r>
            <a:r>
              <a:rPr lang="en-US" b="1" i="0" u="sng" dirty="0">
                <a:solidFill>
                  <a:srgbClr val="202124"/>
                </a:solidFill>
                <a:effectLst/>
                <a:latin typeface="Google Sans"/>
              </a:rPr>
              <a:t>whether the data are heavy-tailed or light-tailed relative to a normal distribution</a:t>
            </a:r>
            <a:r>
              <a:rPr lang="en-US" b="0" i="0" u="sng" dirty="0">
                <a:solidFill>
                  <a:srgbClr val="202124"/>
                </a:solidFill>
                <a:effectLst/>
                <a:latin typeface="Google Sans"/>
              </a:rPr>
              <a:t>.</a:t>
            </a:r>
            <a:r>
              <a:rPr lang="en-US" b="0" i="0" u="sng" dirty="0">
                <a:solidFill>
                  <a:srgbClr val="4D5156"/>
                </a:solidFill>
                <a:effectLst/>
                <a:latin typeface="Google Sans"/>
              </a:rPr>
              <a:t> </a:t>
            </a:r>
          </a:p>
          <a:p>
            <a:pPr marL="0" indent="0">
              <a:buNone/>
            </a:pPr>
            <a:r>
              <a:rPr lang="en-US" b="1" dirty="0">
                <a:solidFill>
                  <a:srgbClr val="4D5156"/>
                </a:solidFill>
                <a:latin typeface="Google Sans"/>
              </a:rPr>
              <a:t>Example:</a:t>
            </a:r>
          </a:p>
          <a:p>
            <a:pPr marL="0" indent="0">
              <a:buNone/>
            </a:pPr>
            <a:endParaRPr lang="en-US" b="1" i="0" dirty="0">
              <a:solidFill>
                <a:srgbClr val="4D5156"/>
              </a:solidFill>
              <a:effectLst/>
              <a:latin typeface="Google Sans"/>
            </a:endParaRPr>
          </a:p>
          <a:p>
            <a:r>
              <a:rPr lang="en-US" dirty="0">
                <a:solidFill>
                  <a:srgbClr val="202124"/>
                </a:solidFill>
                <a:latin typeface="Google Sans"/>
              </a:rPr>
              <a:t>Asymmetry exists when the two halves of something don't match or are unequal. The American flag is an example of asymmetry.</a:t>
            </a:r>
            <a:endParaRPr lang="en-IN" dirty="0">
              <a:solidFill>
                <a:srgbClr val="202124"/>
              </a:solidFill>
              <a:latin typeface="Google Sans"/>
            </a:endParaRPr>
          </a:p>
          <a:p>
            <a:pPr marL="0" indent="0" algn="l">
              <a:buNone/>
            </a:pPr>
            <a:r>
              <a:rPr lang="en-US" b="0" i="0" dirty="0">
                <a:solidFill>
                  <a:srgbClr val="202124"/>
                </a:solidFill>
                <a:effectLst/>
                <a:latin typeface="Google Sans"/>
              </a:rPr>
              <a:t>What is the relationship between skew and kurtosis?</a:t>
            </a:r>
            <a:endParaRPr lang="en-US" b="0" i="0" dirty="0">
              <a:solidFill>
                <a:srgbClr val="202124"/>
              </a:solidFill>
              <a:effectLst/>
              <a:latin typeface="arial" panose="020B0604020202020204" pitchFamily="34" charset="0"/>
            </a:endParaRPr>
          </a:p>
          <a:p>
            <a:pPr algn="l"/>
            <a:r>
              <a:rPr lang="en-US" b="0" i="0" dirty="0">
                <a:solidFill>
                  <a:srgbClr val="4D5156"/>
                </a:solidFill>
                <a:effectLst/>
                <a:latin typeface="Google Sans"/>
              </a:rPr>
              <a:t>While </a:t>
            </a:r>
            <a:r>
              <a:rPr lang="en-US" b="0" i="0" dirty="0">
                <a:solidFill>
                  <a:srgbClr val="040C28"/>
                </a:solidFill>
                <a:effectLst/>
                <a:latin typeface="Google Sans"/>
              </a:rPr>
              <a:t>skewness focuses on the spread (tails) of normal distribution, </a:t>
            </a:r>
            <a:r>
              <a:rPr lang="en-US" b="0" i="0" dirty="0">
                <a:solidFill>
                  <a:schemeClr val="accent1"/>
                </a:solidFill>
                <a:effectLst/>
                <a:latin typeface="Google Sans"/>
              </a:rPr>
              <a:t>kurtosis focuses more on the height. </a:t>
            </a:r>
            <a:endParaRPr lang="en-US" b="0" i="0" dirty="0">
              <a:solidFill>
                <a:schemeClr val="accent1"/>
              </a:solidFill>
              <a:effectLst/>
              <a:latin typeface="arial" panose="020B0604020202020204" pitchFamily="34" charset="0"/>
            </a:endParaRPr>
          </a:p>
          <a:p>
            <a:endParaRPr lang="en-US" b="0" i="0" dirty="0">
              <a:solidFill>
                <a:srgbClr val="202124"/>
              </a:solidFill>
              <a:effectLst/>
              <a:latin typeface="Google Sans"/>
            </a:endParaRPr>
          </a:p>
          <a:p>
            <a:endParaRPr lang="en-US" dirty="0">
              <a:solidFill>
                <a:srgbClr val="202124"/>
              </a:solidFill>
              <a:latin typeface="Google Sans"/>
            </a:endParaRPr>
          </a:p>
          <a:p>
            <a:endParaRPr lang="en-IN" dirty="0"/>
          </a:p>
        </p:txBody>
      </p:sp>
      <p:pic>
        <p:nvPicPr>
          <p:cNvPr id="6" name="Picture 5">
            <a:extLst>
              <a:ext uri="{FF2B5EF4-FFF2-40B4-BE49-F238E27FC236}">
                <a16:creationId xmlns="" xmlns:a16="http://schemas.microsoft.com/office/drawing/2014/main" id="{2EFF1393-F65C-5BD4-9DB5-6E13E2850A2F}"/>
              </a:ext>
            </a:extLst>
          </p:cNvPr>
          <p:cNvPicPr>
            <a:picLocks noChangeAspect="1"/>
          </p:cNvPicPr>
          <p:nvPr/>
        </p:nvPicPr>
        <p:blipFill>
          <a:blip r:embed="rId2"/>
          <a:stretch>
            <a:fillRect/>
          </a:stretch>
        </p:blipFill>
        <p:spPr>
          <a:xfrm>
            <a:off x="7049331" y="2967728"/>
            <a:ext cx="3235212" cy="1314305"/>
          </a:xfrm>
          <a:prstGeom prst="rect">
            <a:avLst/>
          </a:prstGeom>
        </p:spPr>
      </p:pic>
    </p:spTree>
    <p:extLst>
      <p:ext uri="{BB962C8B-B14F-4D97-AF65-F5344CB8AC3E}">
        <p14:creationId xmlns:p14="http://schemas.microsoft.com/office/powerpoint/2010/main" val="29375634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2D5873-CD8B-F974-AE89-3FEFF48C95FA}"/>
              </a:ext>
            </a:extLst>
          </p:cNvPr>
          <p:cNvSpPr>
            <a:spLocks noGrp="1"/>
          </p:cNvSpPr>
          <p:nvPr>
            <p:ph idx="1"/>
          </p:nvPr>
        </p:nvSpPr>
        <p:spPr>
          <a:xfrm>
            <a:off x="363794" y="949812"/>
            <a:ext cx="10793361" cy="5853368"/>
          </a:xfrm>
        </p:spPr>
        <p:txBody>
          <a:bodyPr>
            <a:normAutofit/>
          </a:bodyPr>
          <a:lstStyle/>
          <a:p>
            <a:pPr marL="0" indent="0" algn="l">
              <a:buNone/>
            </a:pPr>
            <a:r>
              <a:rPr lang="en-US" i="0" dirty="0">
                <a:effectLst/>
                <a:latin typeface="inherit"/>
              </a:rPr>
              <a:t>What are examples of asymmetrical shapes?</a:t>
            </a:r>
          </a:p>
          <a:p>
            <a:pPr algn="l"/>
            <a:r>
              <a:rPr lang="en-US" i="0" dirty="0">
                <a:effectLst/>
                <a:latin typeface="Open Sans" panose="020B0606030504020204" pitchFamily="34" charset="0"/>
              </a:rPr>
              <a:t>There are many shapes in nature that are asymmetrical, such as rocks, leaves, pine cones, and plants. Letters and numbers can be asymmetrical. Any shape in which the two sides do not match up exactly is asymmetrical.</a:t>
            </a:r>
          </a:p>
          <a:p>
            <a:pPr marL="0" indent="0" algn="l">
              <a:buNone/>
            </a:pPr>
            <a:r>
              <a:rPr lang="en-US" i="0" dirty="0">
                <a:effectLst/>
                <a:latin typeface="inherit"/>
              </a:rPr>
              <a:t>What is an asymmetrical shape?</a:t>
            </a:r>
          </a:p>
          <a:p>
            <a:pPr marL="0" indent="0" algn="l">
              <a:buNone/>
            </a:pPr>
            <a:r>
              <a:rPr lang="en-US" i="0" dirty="0">
                <a:effectLst/>
                <a:latin typeface="Open Sans" panose="020B0606030504020204" pitchFamily="34" charset="0"/>
              </a:rPr>
              <a:t>An asymmetrical shape is the opposite of a symmetrical shape. If an asymmetrical shape is divided in half, the two sides will not don’t match.</a:t>
            </a:r>
          </a:p>
          <a:p>
            <a:pPr marL="0" indent="0">
              <a:buNone/>
            </a:pPr>
            <a:r>
              <a:rPr lang="en-US" i="0" dirty="0">
                <a:effectLst/>
                <a:latin typeface="Open Sans" panose="020B0606030504020204" pitchFamily="34" charset="0"/>
              </a:rPr>
              <a:t>Asymmetry is the opposite of symmetry. </a:t>
            </a:r>
          </a:p>
          <a:p>
            <a:pPr marL="0" indent="0">
              <a:buNone/>
            </a:pPr>
            <a:r>
              <a:rPr lang="en-US" i="0" dirty="0">
                <a:effectLst/>
                <a:latin typeface="Open Sans" panose="020B0606030504020204" pitchFamily="34" charset="0"/>
              </a:rPr>
              <a:t>If something has symmetry, it means that the two </a:t>
            </a:r>
          </a:p>
          <a:p>
            <a:pPr marL="0" indent="0">
              <a:buNone/>
            </a:pPr>
            <a:r>
              <a:rPr lang="en-US" i="0" dirty="0">
                <a:effectLst/>
                <a:latin typeface="Open Sans" panose="020B0606030504020204" pitchFamily="34" charset="0"/>
              </a:rPr>
              <a:t>halves are exact  reflections of each other</a:t>
            </a:r>
            <a:endParaRPr lang="en-IN" dirty="0"/>
          </a:p>
        </p:txBody>
      </p:sp>
      <p:pic>
        <p:nvPicPr>
          <p:cNvPr id="5" name="Picture 4">
            <a:extLst>
              <a:ext uri="{FF2B5EF4-FFF2-40B4-BE49-F238E27FC236}">
                <a16:creationId xmlns="" xmlns:a16="http://schemas.microsoft.com/office/drawing/2014/main" id="{F23812D1-9F76-DA4F-D295-0E71A1F64449}"/>
              </a:ext>
            </a:extLst>
          </p:cNvPr>
          <p:cNvPicPr>
            <a:picLocks noChangeAspect="1"/>
          </p:cNvPicPr>
          <p:nvPr/>
        </p:nvPicPr>
        <p:blipFill>
          <a:blip r:embed="rId2"/>
          <a:stretch>
            <a:fillRect/>
          </a:stretch>
        </p:blipFill>
        <p:spPr>
          <a:xfrm>
            <a:off x="9822425" y="4040470"/>
            <a:ext cx="2172929" cy="2817530"/>
          </a:xfrm>
          <a:prstGeom prst="rect">
            <a:avLst/>
          </a:prstGeom>
        </p:spPr>
      </p:pic>
      <p:sp>
        <p:nvSpPr>
          <p:cNvPr id="6" name="Title 1">
            <a:extLst>
              <a:ext uri="{FF2B5EF4-FFF2-40B4-BE49-F238E27FC236}">
                <a16:creationId xmlns="" xmlns:a16="http://schemas.microsoft.com/office/drawing/2014/main" id="{5007B2AF-B36E-FAFA-F7E1-8FE15DAEA53D}"/>
              </a:ext>
            </a:extLst>
          </p:cNvPr>
          <p:cNvSpPr>
            <a:spLocks noGrp="1"/>
          </p:cNvSpPr>
          <p:nvPr>
            <p:ph type="title"/>
          </p:nvPr>
        </p:nvSpPr>
        <p:spPr>
          <a:xfrm>
            <a:off x="179440" y="52438"/>
            <a:ext cx="10515600" cy="745920"/>
          </a:xfrm>
        </p:spPr>
        <p:txBody>
          <a:bodyPr/>
          <a:lstStyle/>
          <a:p>
            <a:r>
              <a:rPr lang="en-IN" dirty="0"/>
              <a:t>For understanding</a:t>
            </a:r>
          </a:p>
        </p:txBody>
      </p:sp>
    </p:spTree>
    <p:extLst>
      <p:ext uri="{BB962C8B-B14F-4D97-AF65-F5344CB8AC3E}">
        <p14:creationId xmlns:p14="http://schemas.microsoft.com/office/powerpoint/2010/main" val="137241604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BDFABE4-B796-AC68-F5F7-856AD144B66F}"/>
              </a:ext>
            </a:extLst>
          </p:cNvPr>
          <p:cNvPicPr>
            <a:picLocks noChangeAspect="1"/>
          </p:cNvPicPr>
          <p:nvPr/>
        </p:nvPicPr>
        <p:blipFill>
          <a:blip r:embed="rId2"/>
          <a:stretch>
            <a:fillRect/>
          </a:stretch>
        </p:blipFill>
        <p:spPr>
          <a:xfrm>
            <a:off x="4452629" y="831506"/>
            <a:ext cx="6094378" cy="3419729"/>
          </a:xfrm>
          <a:prstGeom prst="rect">
            <a:avLst/>
          </a:prstGeom>
        </p:spPr>
      </p:pic>
      <p:sp>
        <p:nvSpPr>
          <p:cNvPr id="3" name="TextBox 2">
            <a:extLst>
              <a:ext uri="{FF2B5EF4-FFF2-40B4-BE49-F238E27FC236}">
                <a16:creationId xmlns="" xmlns:a16="http://schemas.microsoft.com/office/drawing/2014/main" id="{656DEFE7-DD7F-12BB-A58B-B1C923170AD6}"/>
              </a:ext>
            </a:extLst>
          </p:cNvPr>
          <p:cNvSpPr txBox="1"/>
          <p:nvPr/>
        </p:nvSpPr>
        <p:spPr>
          <a:xfrm>
            <a:off x="253676" y="233047"/>
            <a:ext cx="8133239" cy="584775"/>
          </a:xfrm>
          <a:prstGeom prst="rect">
            <a:avLst/>
          </a:prstGeom>
          <a:noFill/>
        </p:spPr>
        <p:txBody>
          <a:bodyPr wrap="square">
            <a:spAutoFit/>
          </a:bodyPr>
          <a:lstStyle/>
          <a:p>
            <a:r>
              <a:rPr lang="en-US" sz="3200" dirty="0"/>
              <a:t>For Understanding : Skewness &amp; Kurtosis</a:t>
            </a:r>
            <a:endParaRPr lang="en-IN" sz="3200" dirty="0"/>
          </a:p>
        </p:txBody>
      </p:sp>
      <p:sp>
        <p:nvSpPr>
          <p:cNvPr id="4" name="TextBox 3">
            <a:extLst>
              <a:ext uri="{FF2B5EF4-FFF2-40B4-BE49-F238E27FC236}">
                <a16:creationId xmlns="" xmlns:a16="http://schemas.microsoft.com/office/drawing/2014/main" id="{180448AE-5124-26AE-E5A7-466D452DB76F}"/>
              </a:ext>
            </a:extLst>
          </p:cNvPr>
          <p:cNvSpPr txBox="1"/>
          <p:nvPr/>
        </p:nvSpPr>
        <p:spPr>
          <a:xfrm>
            <a:off x="521108" y="4316629"/>
            <a:ext cx="10618839" cy="2308324"/>
          </a:xfrm>
          <a:prstGeom prst="rect">
            <a:avLst/>
          </a:prstGeom>
          <a:noFill/>
        </p:spPr>
        <p:txBody>
          <a:bodyPr wrap="square">
            <a:spAutoFit/>
          </a:bodyPr>
          <a:lstStyle/>
          <a:p>
            <a:pPr algn="l" fontAlgn="base">
              <a:buFont typeface="Arial" panose="020B0604020202020204" pitchFamily="34" charset="0"/>
              <a:buChar char="•"/>
            </a:pPr>
            <a:r>
              <a:rPr lang="en-US" sz="2400" b="1" i="0" dirty="0">
                <a:solidFill>
                  <a:srgbClr val="273239"/>
                </a:solidFill>
                <a:effectLst/>
                <a:latin typeface="Nunito" pitchFamily="2" charset="0"/>
              </a:rPr>
              <a:t>Positive Skewness: </a:t>
            </a:r>
            <a:r>
              <a:rPr lang="en-US" sz="2400" b="0" i="0" dirty="0">
                <a:solidFill>
                  <a:srgbClr val="273239"/>
                </a:solidFill>
                <a:effectLst/>
                <a:latin typeface="Nunito" pitchFamily="2" charset="0"/>
              </a:rPr>
              <a:t>In this, the concentration of frequencies is more towards higher values of the variable i.e. the right tail is longer than the left tail.</a:t>
            </a:r>
          </a:p>
          <a:p>
            <a:pPr algn="l" fontAlgn="base">
              <a:buFont typeface="Arial" panose="020B0604020202020204" pitchFamily="34" charset="0"/>
              <a:buChar char="•"/>
            </a:pPr>
            <a:r>
              <a:rPr lang="en-US" sz="2400" b="1" i="0" dirty="0">
                <a:solidFill>
                  <a:srgbClr val="273239"/>
                </a:solidFill>
                <a:effectLst/>
                <a:latin typeface="Nunito" pitchFamily="2" charset="0"/>
              </a:rPr>
              <a:t>Negative Skewness: </a:t>
            </a:r>
            <a:r>
              <a:rPr lang="en-US" sz="2400" b="0" i="0" dirty="0">
                <a:solidFill>
                  <a:srgbClr val="273239"/>
                </a:solidFill>
                <a:effectLst/>
                <a:latin typeface="Nunito" pitchFamily="2" charset="0"/>
              </a:rPr>
              <a:t>In this, the concentration of frequencies is more towards the lower values of the variable i.e. the left tail is longer than the right tail.</a:t>
            </a:r>
          </a:p>
        </p:txBody>
      </p:sp>
    </p:spTree>
    <p:extLst>
      <p:ext uri="{BB962C8B-B14F-4D97-AF65-F5344CB8AC3E}">
        <p14:creationId xmlns:p14="http://schemas.microsoft.com/office/powerpoint/2010/main" val="1821898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7951</TotalTime>
  <Words>10101</Words>
  <Application>Microsoft Office PowerPoint</Application>
  <PresentationFormat>Widescreen</PresentationFormat>
  <Paragraphs>767</Paragraphs>
  <Slides>145</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145</vt:i4>
      </vt:variant>
    </vt:vector>
  </HeadingPairs>
  <TitlesOfParts>
    <vt:vector size="162" baseType="lpstr">
      <vt:lpstr>-apple-system</vt:lpstr>
      <vt:lpstr>arial</vt:lpstr>
      <vt:lpstr>arial</vt:lpstr>
      <vt:lpstr>Calibri</vt:lpstr>
      <vt:lpstr>Calibri Light</vt:lpstr>
      <vt:lpstr>Google Sans</vt:lpstr>
      <vt:lpstr>Graphik Web</vt:lpstr>
      <vt:lpstr>Helvetica</vt:lpstr>
      <vt:lpstr>IBM Plex Sans</vt:lpstr>
      <vt:lpstr>inherit</vt:lpstr>
      <vt:lpstr>Inter</vt:lpstr>
      <vt:lpstr>Nunito</vt:lpstr>
      <vt:lpstr>Open Sans</vt:lpstr>
      <vt:lpstr>sohne</vt:lpstr>
      <vt:lpstr>Söhne</vt:lpstr>
      <vt:lpstr>source-serif-pro</vt:lpstr>
      <vt:lpstr>Office Theme</vt:lpstr>
      <vt:lpstr>Module – 2   CHAPTER 2 </vt:lpstr>
      <vt:lpstr>2.1 WHAT IS DATA?   </vt:lpstr>
      <vt:lpstr>PowerPoint Presentation</vt:lpstr>
      <vt:lpstr>PowerPoint Presentation</vt:lpstr>
      <vt:lpstr>Elements of Big Data</vt:lpstr>
      <vt:lpstr>PowerPoint Presentation</vt:lpstr>
      <vt:lpstr>PowerPoint Presentation</vt:lpstr>
      <vt:lpstr>PowerPoint Presentation</vt:lpstr>
      <vt:lpstr>PowerPoint Presentation</vt:lpstr>
      <vt:lpstr>PowerPoint Presentation</vt:lpstr>
      <vt:lpstr>PowerPoint Presentation</vt:lpstr>
      <vt:lpstr>2.1.1 Types of Data   </vt:lpstr>
      <vt:lpstr>PowerPoint Presentation</vt:lpstr>
      <vt:lpstr>PowerPoint Presentation</vt:lpstr>
      <vt:lpstr>PowerPoint Presentation</vt:lpstr>
      <vt:lpstr>PowerPoint Presentation</vt:lpstr>
      <vt:lpstr>PowerPoint Presentation</vt:lpstr>
      <vt:lpstr>2.1.2 Data Storage and Representation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 BIG DATA ANALYTICS AND TYPES OF ANALYTICS   </vt:lpstr>
      <vt:lpstr>PowerPoint Presentation</vt:lpstr>
      <vt:lpstr>PowerPoint Presentation</vt:lpstr>
      <vt:lpstr>PowerPoint Presentation</vt:lpstr>
      <vt:lpstr>PowerPoint Presentation</vt:lpstr>
      <vt:lpstr>PowerPoint Presentation</vt:lpstr>
      <vt:lpstr>BIG DATA ANALYSIS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2.3.1 Data Collection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Missing Data Analysis   . </vt:lpstr>
      <vt:lpstr>PowerPoint Presentation</vt:lpstr>
      <vt:lpstr>Removal of Noisy or Outlier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 DESCRIPTIVE STATISTICS   .</vt:lpstr>
      <vt:lpstr>PowerPoint Presentation</vt:lpstr>
      <vt:lpstr>PowerPoint Presentation</vt:lpstr>
      <vt:lpstr> 2.1: Types of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2.5 UNIVARIATE DATA ANALYSIS AND VISUALIZATION   </vt:lpstr>
      <vt:lpstr>Data Visualization   </vt:lpstr>
      <vt:lpstr>PowerPoint Presentation</vt:lpstr>
      <vt:lpstr>PowerPoint Presentation</vt:lpstr>
      <vt:lpstr>PowerPoint Presentation</vt:lpstr>
      <vt:lpstr>PowerPoint Presentation</vt:lpstr>
      <vt:lpstr>2.5.2 Central Tendency   </vt:lpstr>
      <vt:lpstr>PowerPoint Presentation</vt:lpstr>
      <vt:lpstr>PowerPoint Presentation</vt:lpstr>
      <vt:lpstr>For Understanding -  Weighted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understanding</vt:lpstr>
      <vt:lpstr>For understanding</vt:lpstr>
      <vt:lpstr>PowerPoint Presentation</vt:lpstr>
      <vt:lpstr> 2.5.4 Shape   </vt:lpstr>
      <vt:lpstr>PowerPoint Presentation</vt:lpstr>
      <vt:lpstr>PowerPoint Presentation</vt:lpstr>
      <vt:lpstr>PowerPoint Presentation</vt:lpstr>
      <vt:lpstr>PowerPoint Presentation</vt:lpstr>
      <vt:lpstr>PowerPoint Presentation</vt:lpstr>
      <vt:lpstr>2.5.5 Special Univariate Plots    </vt:lpstr>
      <vt:lpstr>PowerPoint Presentation</vt:lpstr>
      <vt:lpstr>PowerPoint Presentation</vt:lpstr>
      <vt:lpstr>PowerPoint Presentation</vt:lpstr>
      <vt:lpstr>For Understanding</vt:lpstr>
      <vt:lpstr>For Understanding</vt:lpstr>
      <vt:lpstr>For Understanding</vt:lpstr>
      <vt:lpstr>2.6 BIVARIATE DATA AND MULTIVARIATE DATA   </vt:lpstr>
      <vt:lpstr>PowerPoint Presentation</vt:lpstr>
      <vt:lpstr>PowerPoint Presentation</vt:lpstr>
      <vt:lpstr>2.6.1 Bivariate Statistics   </vt:lpstr>
      <vt:lpstr>PowerPoint Presentation</vt:lpstr>
      <vt:lpstr>PowerPoint Presentation</vt:lpstr>
      <vt:lpstr>PowerPoint Presentation</vt:lpstr>
      <vt:lpstr>2.7 MULTIVARIATE STATISTICS   </vt:lpstr>
      <vt:lpstr>For Understanding - Heatmap   </vt:lpstr>
      <vt:lpstr>PowerPoint Presentation</vt:lpstr>
      <vt:lpstr>PowerPoint Presentation</vt:lpstr>
      <vt:lpstr>For Understanding</vt:lpstr>
      <vt:lpstr>PowerPoint Presentation</vt:lpstr>
      <vt:lpstr>PowerPoint Presentation</vt:lpstr>
      <vt:lpstr>PowerPoint Presentation</vt:lpstr>
      <vt:lpstr>PowerPoint Presentation</vt:lpstr>
      <vt:lpstr>For Understanding:</vt:lpstr>
      <vt:lpstr>ESSENTIAL MATHEMATICS FOR MULTIVARIATE DATA   </vt:lpstr>
      <vt:lpstr>PowerPoint Presentation</vt:lpstr>
      <vt:lpstr>PowerPoint Presentation</vt:lpstr>
      <vt:lpstr>PowerPoint Presentation</vt:lpstr>
      <vt:lpstr>PowerPoint Presentation</vt:lpstr>
      <vt:lpstr>PowerPoint Presentation</vt:lpstr>
      <vt:lpstr>PowerPoint Presentation</vt:lpstr>
      <vt:lpstr>2.8.3 Machine Learning and Importance of Probability and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SUGUNADEVI C</dc:creator>
  <cp:lastModifiedBy>Farida B</cp:lastModifiedBy>
  <cp:revision>85</cp:revision>
  <dcterms:created xsi:type="dcterms:W3CDTF">2023-12-04T10:10:51Z</dcterms:created>
  <dcterms:modified xsi:type="dcterms:W3CDTF">2023-12-30T06:45:49Z</dcterms:modified>
</cp:coreProperties>
</file>